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9" r:id="rId3"/>
    <p:sldId id="261" r:id="rId4"/>
    <p:sldId id="262" r:id="rId5"/>
    <p:sldId id="263" r:id="rId6"/>
    <p:sldId id="256" r:id="rId7"/>
    <p:sldId id="257" r:id="rId8"/>
    <p:sldId id="258" r:id="rId9"/>
    <p:sldId id="265" r:id="rId10"/>
    <p:sldId id="264" r:id="rId11"/>
    <p:sldId id="266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64" y="4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Z:\&#1048;&#1055;&#1060;\&#1055;&#1088;&#1086;&#1092;&#1082;&#1086;&#1084;\&#1055;&#1088;&#1080;&#1083;%203%20&#1057;&#1042;&#1045;&#1044;&#1045;&#1053;&#1048;&#1071;%20&#1086;%20&#1087;&#1088;&#1086;&#1092;&#1074;&#1079;&#1085;&#1086;&#1089;&#1072;&#1093;%202016-2020-&#1085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196338120193401"/>
          <c:y val="5.5217516406290038E-2"/>
          <c:w val="0.66790897589622633"/>
          <c:h val="0.75500008792925843"/>
        </c:manualLayout>
      </c:layout>
      <c:scatterChart>
        <c:scatterStyle val="lineMarker"/>
        <c:varyColors val="0"/>
        <c:ser>
          <c:idx val="0"/>
          <c:order val="0"/>
          <c:tx>
            <c:v>Взносы (млн.руб.)</c:v>
          </c:tx>
          <c:spPr>
            <a:ln w="1905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xVal>
            <c:numRef>
              <c:f>'2016-2020 (2)'!$B$5:$F$5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xVal>
          <c:yVal>
            <c:numRef>
              <c:f>'2016-2020 (2)'!$B$48:$F$48</c:f>
              <c:numCache>
                <c:formatCode>General</c:formatCode>
                <c:ptCount val="5"/>
                <c:pt idx="0">
                  <c:v>10892</c:v>
                </c:pt>
                <c:pt idx="1">
                  <c:v>10237</c:v>
                </c:pt>
                <c:pt idx="2">
                  <c:v>13153</c:v>
                </c:pt>
                <c:pt idx="3">
                  <c:v>13666</c:v>
                </c:pt>
                <c:pt idx="4">
                  <c:v>15217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1725-407B-A207-FCFC35670A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0902528"/>
        <c:axId val="90904448"/>
      </c:scatterChart>
      <c:scatterChart>
        <c:scatterStyle val="lineMarker"/>
        <c:varyColors val="0"/>
        <c:ser>
          <c:idx val="1"/>
          <c:order val="1"/>
          <c:tx>
            <c:v>Кол.членов</c:v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'2016-2020 (2)'!$B$53:$B$57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xVal>
          <c:yVal>
            <c:numRef>
              <c:f>'2016-2020 (2)'!$C$53:$C$57</c:f>
              <c:numCache>
                <c:formatCode>General</c:formatCode>
                <c:ptCount val="5"/>
                <c:pt idx="0">
                  <c:v>73955</c:v>
                </c:pt>
                <c:pt idx="1">
                  <c:v>68152</c:v>
                </c:pt>
                <c:pt idx="2">
                  <c:v>69610</c:v>
                </c:pt>
                <c:pt idx="3">
                  <c:v>68605</c:v>
                </c:pt>
                <c:pt idx="4">
                  <c:v>63244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1725-407B-A207-FCFC35670A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4761088"/>
        <c:axId val="114758016"/>
      </c:scatterChart>
      <c:valAx>
        <c:axId val="90902528"/>
        <c:scaling>
          <c:orientation val="minMax"/>
          <c:max val="2020"/>
          <c:min val="2016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/>
                  <a:t>Год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0904448"/>
        <c:crosses val="autoZero"/>
        <c:crossBetween val="midCat"/>
      </c:valAx>
      <c:valAx>
        <c:axId val="90904448"/>
        <c:scaling>
          <c:orientation val="minMax"/>
          <c:min val="1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sz="1800"/>
                  <a:t>Млн. руб.</a:t>
                </a:r>
              </a:p>
            </c:rich>
          </c:tx>
          <c:layout>
            <c:manualLayout>
              <c:xMode val="edge"/>
              <c:yMode val="edge"/>
              <c:x val="9.822620901804335E-3"/>
              <c:y val="0.3656975989325763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0902528"/>
        <c:crosses val="autoZero"/>
        <c:crossBetween val="midCat"/>
      </c:valAx>
      <c:valAx>
        <c:axId val="114758016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sz="1800"/>
                  <a:t>чел.</a:t>
                </a:r>
              </a:p>
            </c:rich>
          </c:tx>
          <c:layout>
            <c:manualLayout>
              <c:xMode val="edge"/>
              <c:yMode val="edge"/>
              <c:x val="0.92921321607992313"/>
              <c:y val="0.3949099436017994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4761088"/>
        <c:crosses val="max"/>
        <c:crossBetween val="midCat"/>
      </c:valAx>
      <c:valAx>
        <c:axId val="1147610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1475801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3.0240511951191658E-2"/>
          <c:y val="0.89598492555759313"/>
          <c:w val="0.83647862072441925"/>
          <c:h val="0.1027128708600622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2FB11-FA15-4251-B3D9-DA446BBCFDBE}" type="datetimeFigureOut">
              <a:rPr lang="ru-RU" smtClean="0"/>
              <a:pPr/>
              <a:t>18.05.2021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F3D5B-E359-491C-8048-F00CC20AA1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2FB11-FA15-4251-B3D9-DA446BBCFDBE}" type="datetimeFigureOut">
              <a:rPr lang="ru-RU" smtClean="0"/>
              <a:pPr/>
              <a:t>18.05.2021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F3D5B-E359-491C-8048-F00CC20AA1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914401"/>
            <a:ext cx="2743200" cy="52117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914401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2FB11-FA15-4251-B3D9-DA446BBCFDBE}" type="datetimeFigureOut">
              <a:rPr lang="ru-RU" smtClean="0"/>
              <a:pPr/>
              <a:t>18.05.2021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F3D5B-E359-491C-8048-F00CC20AA1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2FB11-FA15-4251-B3D9-DA446BBCFDBE}" type="datetimeFigureOut">
              <a:rPr lang="ru-RU" smtClean="0"/>
              <a:pPr/>
              <a:t>18.05.2021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F3D5B-E359-491C-8048-F00CC20AA1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2FB11-FA15-4251-B3D9-DA446BBCFDBE}" type="datetimeFigureOut">
              <a:rPr lang="ru-RU" smtClean="0"/>
              <a:pPr/>
              <a:t>18.05.2021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F3D5B-E359-491C-8048-F00CC20AA1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2FB11-FA15-4251-B3D9-DA446BBCFDBE}" type="datetimeFigureOut">
              <a:rPr lang="ru-RU" smtClean="0"/>
              <a:pPr/>
              <a:t>18.05.2021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F3D5B-E359-491C-8048-F00CC20AA1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2FB11-FA15-4251-B3D9-DA446BBCFDBE}" type="datetimeFigureOut">
              <a:rPr lang="ru-RU" smtClean="0"/>
              <a:pPr/>
              <a:t>18.05.2021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F3D5B-E359-491C-8048-F00CC20AA1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2FB11-FA15-4251-B3D9-DA446BBCFDBE}" type="datetimeFigureOut">
              <a:rPr lang="ru-RU" smtClean="0"/>
              <a:pPr/>
              <a:t>18.05.2021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F3D5B-E359-491C-8048-F00CC20AA1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2FB11-FA15-4251-B3D9-DA446BBCFDBE}" type="datetimeFigureOut">
              <a:rPr lang="ru-RU" smtClean="0"/>
              <a:pPr/>
              <a:t>18.05.2021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F3D5B-E359-491C-8048-F00CC20AA1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2FB11-FA15-4251-B3D9-DA446BBCFDBE}" type="datetimeFigureOut">
              <a:rPr lang="ru-RU" smtClean="0"/>
              <a:pPr/>
              <a:t>18.05.2021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F3D5B-E359-491C-8048-F00CC20AA1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2FB11-FA15-4251-B3D9-DA446BBCFDBE}" type="datetimeFigureOut">
              <a:rPr lang="ru-RU" smtClean="0"/>
              <a:pPr/>
              <a:t>18.05.2021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A5DF3D5B-E359-491C-8048-F00CC20AA1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5842000" y="-7143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162FB11-FA15-4251-B3D9-DA446BBCFDBE}" type="datetimeFigureOut">
              <a:rPr lang="ru-RU" smtClean="0"/>
              <a:pPr/>
              <a:t>18.05.2021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5DF3D5B-E359-491C-8048-F00CC20AA1A6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9600" b="1" dirty="0">
                <a:latin typeface="Arial" pitchFamily="34" charset="0"/>
                <a:cs typeface="Arial" pitchFamily="34" charset="0"/>
              </a:rPr>
              <a:t>КРК							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7300" b="1" dirty="0">
                <a:latin typeface="Arial" pitchFamily="34" charset="0"/>
                <a:cs typeface="Arial" pitchFamily="34" charset="0"/>
              </a:rPr>
              <a:t>2021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8800" dirty="0">
                <a:solidFill>
                  <a:srgbClr val="FF0000"/>
                </a:solidFill>
              </a:rPr>
              <a:t>Отчет </a:t>
            </a:r>
          </a:p>
          <a:p>
            <a:pPr algn="ctr">
              <a:buNone/>
            </a:pPr>
            <a:r>
              <a:rPr lang="ru-RU" sz="8800" dirty="0">
                <a:solidFill>
                  <a:srgbClr val="FF0000"/>
                </a:solidFill>
              </a:rPr>
              <a:t> «от съезда к съезду»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50976" y="5458968"/>
            <a:ext cx="10991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</a:rPr>
              <a:t>VIII</a:t>
            </a:r>
            <a:r>
              <a:rPr lang="ru-RU" sz="2800" b="1" dirty="0">
                <a:solidFill>
                  <a:srgbClr val="0070C0"/>
                </a:solidFill>
              </a:rPr>
              <a:t> Съезд Всероссийского профсоюза работников РАН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2452" y="382905"/>
            <a:ext cx="3152775" cy="155257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17585" y="1199072"/>
            <a:ext cx="11064815" cy="512552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4700" b="1" u="sng" dirty="0"/>
              <a:t>Замечания.</a:t>
            </a:r>
            <a:endParaRPr lang="ru-RU" sz="4700" dirty="0"/>
          </a:p>
          <a:p>
            <a:r>
              <a:rPr lang="ru-RU" sz="4700" dirty="0"/>
              <a:t>Не улучшилась исполнительская дисциплина членских организаций в части отчетности. Финансовые и статистические отчеты в утвержденной форме представляются не всеми организациями.</a:t>
            </a:r>
          </a:p>
          <a:p>
            <a:r>
              <a:rPr lang="ru-RU" sz="4700" dirty="0"/>
              <a:t>Имеется перерасход смет по некоторым статьям с первоначально утвержденным планом расходов.</a:t>
            </a:r>
            <a:r>
              <a:rPr lang="ru-RU" dirty="0"/>
              <a:t>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33244" y="805419"/>
            <a:ext cx="10935419" cy="531933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5100" b="1" u="sng" dirty="0"/>
              <a:t>Рекомендации.</a:t>
            </a:r>
            <a:endParaRPr lang="ru-RU" sz="5100" b="1" dirty="0"/>
          </a:p>
          <a:p>
            <a:r>
              <a:rPr lang="ru-RU" b="1" dirty="0"/>
              <a:t> </a:t>
            </a:r>
            <a:r>
              <a:rPr lang="ru-RU" sz="3800" dirty="0"/>
              <a:t>Своевременно предоставлять запрашиваемую информацию о деятельности профорганизаций. Форма ПВ-1 (Отчет о перечислении </a:t>
            </a:r>
            <a:r>
              <a:rPr lang="ru-RU" sz="3800" dirty="0" err="1"/>
              <a:t>профвзносов</a:t>
            </a:r>
            <a:r>
              <a:rPr lang="ru-RU" sz="3800" dirty="0"/>
              <a:t>) должна быть базовой для всех организаций.</a:t>
            </a:r>
          </a:p>
          <a:p>
            <a:r>
              <a:rPr lang="ru-RU" sz="3800" dirty="0"/>
              <a:t>Активизировать работу региональных (территориальных) организаций по составлению реестров для представления в ЦС профсоюза.</a:t>
            </a:r>
          </a:p>
          <a:p>
            <a:r>
              <a:rPr lang="ru-RU" sz="3800" dirty="0"/>
              <a:t>Принять меры по ликвидации дебиторской задолженности в связи с банкротством АО Банк «Солидарность» .</a:t>
            </a:r>
          </a:p>
          <a:p>
            <a:r>
              <a:rPr lang="ru-RU" sz="3800" dirty="0"/>
              <a:t>Обратить внимание подотчетных лиц территориальных (региональных) организаций, ответственных за проведение всероссийских мероприятий, на соблюдение финансовой дисциплины по своевременной и верной адресной отчетности за средства, выделенные на эти мероприятия. </a:t>
            </a:r>
          </a:p>
          <a:p>
            <a:r>
              <a:rPr lang="ru-RU" sz="3800" dirty="0"/>
              <a:t>Усилить контроль за соблюдением требований ст.64 пункта 6  действующего Устава Профсоюза работников РАН.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5705" y="1136500"/>
            <a:ext cx="10972800" cy="5345215"/>
          </a:xfrm>
        </p:spPr>
        <p:txBody>
          <a:bodyPr>
            <a:normAutofit fontScale="85000" lnSpcReduction="20000"/>
          </a:bodyPr>
          <a:lstStyle/>
          <a:p>
            <a:pPr lvl="0" algn="ctr" fontAlgn="base">
              <a:spcAft>
                <a:spcPct val="0"/>
              </a:spcAft>
            </a:pPr>
            <a:r>
              <a:rPr lang="ru-RU" sz="3200" b="1" dirty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Ebrima" pitchFamily="2" charset="0"/>
                <a:cs typeface="Calibri" pitchFamily="34" charset="0"/>
              </a:rPr>
              <a:t>Центральному Совету –</a:t>
            </a:r>
          </a:p>
          <a:p>
            <a:pPr marL="0" lvl="0" indent="0" algn="ctr" fontAlgn="base">
              <a:spcAft>
                <a:spcPct val="0"/>
              </a:spcAft>
              <a:buNone/>
            </a:pP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Ebrima" pitchFamily="2" charset="0"/>
                <a:cs typeface="Calibri" pitchFamily="34" charset="0"/>
              </a:rPr>
              <a:t>Спасибо за добросовестный труд!</a:t>
            </a:r>
          </a:p>
          <a:p>
            <a:pPr lvl="0" algn="ctr" fontAlgn="base">
              <a:spcAft>
                <a:spcPct val="0"/>
              </a:spcAft>
            </a:pPr>
            <a:endParaRPr lang="ru-RU" sz="3200" b="1" dirty="0">
              <a:solidFill>
                <a:srgbClr val="00B0F0"/>
              </a:solidFill>
              <a:effectLst>
                <a:outerShdw blurRad="38100" dist="38100" dir="2700000" algn="tl">
                  <a:srgbClr val="C0C0C0"/>
                </a:outerShdw>
              </a:effectLst>
              <a:ea typeface="Ebrima" pitchFamily="2" charset="0"/>
              <a:cs typeface="Calibri" pitchFamily="34" charset="0"/>
            </a:endParaRPr>
          </a:p>
          <a:p>
            <a:pPr lvl="0" algn="ctr" fontAlgn="base">
              <a:spcAft>
                <a:spcPct val="0"/>
              </a:spcAft>
            </a:pPr>
            <a:r>
              <a:rPr lang="ru-RU" sz="3200" b="1" dirty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Ebrima" pitchFamily="2" charset="0"/>
                <a:cs typeface="Calibri" pitchFamily="34" charset="0"/>
              </a:rPr>
              <a:t>Новому </a:t>
            </a:r>
          </a:p>
          <a:p>
            <a:pPr marL="0" lvl="0" indent="0" algn="ctr" fontAlgn="base">
              <a:spcAft>
                <a:spcPct val="0"/>
              </a:spcAft>
              <a:buNone/>
            </a:pPr>
            <a:r>
              <a:rPr lang="ru-RU" sz="3200" b="1" dirty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Ebrima" pitchFamily="2" charset="0"/>
                <a:cs typeface="Calibri" pitchFamily="34" charset="0"/>
              </a:rPr>
              <a:t>Центральному Совету - </a:t>
            </a:r>
          </a:p>
          <a:p>
            <a:pPr marL="0" lvl="0" indent="0" algn="ctr" fontAlgn="base">
              <a:spcAft>
                <a:spcPct val="0"/>
              </a:spcAft>
              <a:buNone/>
            </a:pP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Ebrima" pitchFamily="2" charset="0"/>
                <a:cs typeface="Calibri" pitchFamily="34" charset="0"/>
              </a:rPr>
              <a:t>Плодотворной работы!</a:t>
            </a:r>
          </a:p>
          <a:p>
            <a:pPr marL="0" lvl="0" indent="0" algn="ctr" fontAlgn="base">
              <a:spcAft>
                <a:spcPct val="0"/>
              </a:spcAft>
              <a:buNone/>
            </a:pP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ea typeface="Ebrima" pitchFamily="2" charset="0"/>
              <a:cs typeface="Calibri" pitchFamily="34" charset="0"/>
            </a:endParaRPr>
          </a:p>
          <a:p>
            <a:pPr marL="0" lvl="0" indent="0" algn="ctr" fontAlgn="base">
              <a:spcAft>
                <a:spcPct val="0"/>
              </a:spcAft>
              <a:buNone/>
            </a:pPr>
            <a:r>
              <a:rPr lang="ru-RU" sz="3200" b="1" dirty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Ebrima" pitchFamily="2" charset="0"/>
                <a:cs typeface="Calibri" pitchFamily="34" charset="0"/>
              </a:rPr>
              <a:t>Делегатам Съезда -</a:t>
            </a:r>
          </a:p>
          <a:p>
            <a:pPr marL="0" lvl="0" indent="0" algn="ctr" fontAlgn="base">
              <a:spcAft>
                <a:spcPct val="0"/>
              </a:spcAft>
              <a:buNone/>
            </a:pP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Ebrima" pitchFamily="2" charset="0"/>
                <a:cs typeface="Calibri" pitchFamily="34" charset="0"/>
              </a:rPr>
              <a:t>СПАСИБО за внимание!</a:t>
            </a:r>
          </a:p>
          <a:p>
            <a:pPr marL="0" lvl="0" indent="0" algn="ctr" fontAlgn="base">
              <a:spcAft>
                <a:spcPct val="0"/>
              </a:spcAft>
              <a:buNone/>
            </a:pP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ea typeface="Ebrima" pitchFamily="2" charset="0"/>
              <a:cs typeface="Calibri" pitchFamily="34" charset="0"/>
            </a:endParaRPr>
          </a:p>
          <a:p>
            <a:pPr marL="0" lvl="0" indent="0" algn="r" fontAlgn="base">
              <a:spcAft>
                <a:spcPct val="0"/>
              </a:spcAft>
              <a:buNone/>
            </a:pPr>
            <a:endParaRPr lang="ru-RU" sz="3200" b="1" dirty="0">
              <a:solidFill>
                <a:srgbClr val="00B0F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ea typeface="Ebrima" pitchFamily="2" charset="0"/>
              <a:cs typeface="Calibri" pitchFamily="34" charset="0"/>
            </a:endParaRPr>
          </a:p>
          <a:p>
            <a:pPr marL="0" lvl="0" indent="0" algn="r" fontAlgn="base">
              <a:spcAft>
                <a:spcPct val="0"/>
              </a:spcAft>
              <a:buNone/>
            </a:pPr>
            <a:r>
              <a:rPr lang="ru-RU" sz="3200" b="1" dirty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Ebrima" pitchFamily="2" charset="0"/>
                <a:cs typeface="Calibri" pitchFamily="34" charset="0"/>
              </a:rPr>
              <a:t>КРК профсоюза 2016-2021.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17585" y="974785"/>
            <a:ext cx="11064815" cy="53498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/>
              <a:t>Контрольно-ревизионная комиссия была избрана на    </a:t>
            </a:r>
            <a:r>
              <a:rPr lang="en-US" b="1" dirty="0"/>
              <a:t>VI</a:t>
            </a:r>
            <a:r>
              <a:rPr lang="ru-RU" b="1" dirty="0"/>
              <a:t>      Съезде профсоюза работников РАН в  мае   2016 г. в следующем составе:</a:t>
            </a:r>
          </a:p>
          <a:p>
            <a:r>
              <a:rPr lang="ru-RU" dirty="0"/>
              <a:t>1.  </a:t>
            </a:r>
            <a:r>
              <a:rPr lang="ru-RU" dirty="0" err="1"/>
              <a:t>Абашин</a:t>
            </a:r>
            <a:r>
              <a:rPr lang="ru-RU" dirty="0"/>
              <a:t> Евгений Борисович , г. Нижний Новгород</a:t>
            </a:r>
          </a:p>
          <a:p>
            <a:r>
              <a:rPr lang="ru-RU" dirty="0"/>
              <a:t>2. Аверьянова Лариса Ивановна,  г.  Санкт-Петербург</a:t>
            </a:r>
          </a:p>
          <a:p>
            <a:r>
              <a:rPr lang="ru-RU" dirty="0"/>
              <a:t>3. Карелина Тамара Григорьевна,  г. Санкт-Петербург </a:t>
            </a:r>
          </a:p>
          <a:p>
            <a:r>
              <a:rPr lang="ru-RU" dirty="0"/>
              <a:t>4. </a:t>
            </a:r>
            <a:r>
              <a:rPr lang="ru-RU" dirty="0" err="1"/>
              <a:t>Савинкина</a:t>
            </a:r>
            <a:r>
              <a:rPr lang="ru-RU" dirty="0"/>
              <a:t> Елена Александровна,  г. Новосибирск</a:t>
            </a:r>
          </a:p>
          <a:p>
            <a:r>
              <a:rPr lang="ru-RU" dirty="0"/>
              <a:t>5. </a:t>
            </a:r>
            <a:r>
              <a:rPr lang="ru-RU" dirty="0" err="1"/>
              <a:t>Симоненков</a:t>
            </a:r>
            <a:r>
              <a:rPr lang="ru-RU" dirty="0"/>
              <a:t> Денис Валентинович, г. Томск </a:t>
            </a:r>
          </a:p>
          <a:p>
            <a:r>
              <a:rPr lang="ru-RU" dirty="0"/>
              <a:t>6. Тюленева Надежда  Георгиевна,  г. Люберцы</a:t>
            </a:r>
          </a:p>
          <a:p>
            <a:r>
              <a:rPr lang="ru-RU" dirty="0"/>
              <a:t>7. Степаненко Ольга Николаевна, г.Севастополь</a:t>
            </a:r>
          </a:p>
          <a:p>
            <a:r>
              <a:rPr lang="ru-RU" dirty="0"/>
              <a:t>8. Хомич Александр Владимирович, г. </a:t>
            </a:r>
            <a:r>
              <a:rPr lang="ru-RU" dirty="0" err="1"/>
              <a:t>Фрязино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4838" y="1035170"/>
            <a:ext cx="11047562" cy="528943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4800" b="1" u="sng" dirty="0"/>
              <a:t>Финансовая проверка</a:t>
            </a:r>
            <a:r>
              <a:rPr lang="ru-RU" sz="4800" b="1" dirty="0"/>
              <a:t>:  </a:t>
            </a:r>
            <a:endParaRPr lang="ru-RU" sz="4800" dirty="0"/>
          </a:p>
          <a:p>
            <a:r>
              <a:rPr lang="ru-RU" sz="4800" dirty="0"/>
              <a:t> - учет денежных средств, доходы и расходы,</a:t>
            </a:r>
          </a:p>
          <a:p>
            <a:r>
              <a:rPr lang="ru-RU" sz="4800" dirty="0"/>
              <a:t> - анализ сметы профсоюза,</a:t>
            </a:r>
          </a:p>
          <a:p>
            <a:r>
              <a:rPr lang="ru-RU" sz="4800" dirty="0"/>
              <a:t> - поступления членских профсоюзных взносов, за счет которых осуществлялась финансовая деятельность профсоюза.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60717" y="1078302"/>
            <a:ext cx="11021683" cy="524629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4400" b="1" u="sng" dirty="0"/>
              <a:t>Бухгалтерская работа:</a:t>
            </a:r>
            <a:endParaRPr lang="ru-RU" sz="4400" u="sng" dirty="0"/>
          </a:p>
          <a:p>
            <a:r>
              <a:rPr lang="ru-RU" sz="4400" dirty="0"/>
              <a:t>Бухгалтерский учет в Профсоюзе автоматизирован, ведется в соответствии с приказом об учетной политике.</a:t>
            </a:r>
          </a:p>
          <a:p>
            <a:r>
              <a:rPr lang="ru-RU" sz="4400" dirty="0"/>
              <a:t>Бухгалтерская и налоговая отчетность сдается в установленные сроки и в полном объеме. </a:t>
            </a:r>
          </a:p>
          <a:p>
            <a:r>
              <a:rPr lang="ru-RU" sz="4400" dirty="0"/>
              <a:t>Нарушений в порядке ведения кассовых и банковских операций не выявлено.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9781" y="891685"/>
            <a:ext cx="11314981" cy="188602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4400" b="1" dirty="0"/>
              <a:t>Делопроизводство: </a:t>
            </a:r>
            <a:endParaRPr lang="ru-RU" sz="4400" dirty="0"/>
          </a:p>
          <a:p>
            <a:r>
              <a:rPr lang="ru-RU" sz="4000" dirty="0"/>
              <a:t>Номенклатурное делопроизводство включает 33 наименования</a:t>
            </a:r>
          </a:p>
          <a:p>
            <a:endParaRPr lang="ru-RU" sz="4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62310" y="2760452"/>
          <a:ext cx="10860655" cy="3019246"/>
        </p:xfrm>
        <a:graphic>
          <a:graphicData uri="http://schemas.openxmlformats.org/drawingml/2006/table">
            <a:tbl>
              <a:tblPr/>
              <a:tblGrid>
                <a:gridCol w="20385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85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85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79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655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11758">
                <a:tc gridSpan="5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письма и обращения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747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001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Calibri" pitchFamily="34" charset="0"/>
                        </a:rPr>
                        <a:t>174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Calibri" pitchFamily="34" charset="0"/>
                        </a:rPr>
                        <a:t>186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Calibri" pitchFamily="34" charset="0"/>
                        </a:rPr>
                        <a:t>173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178</a:t>
                      </a:r>
                      <a:r>
                        <a:rPr kumimoji="0" lang="ru-RU" sz="4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Calibri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4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138</a:t>
                      </a:r>
                      <a:r>
                        <a:rPr kumimoji="0" lang="ru-RU" sz="4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Calibri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2429" y="160761"/>
            <a:ext cx="1195962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/>
              <a:t>СВЕДЕНИЯ О ПОСТУПЛЕНИИ ПРОФВЗНОСОВ ОТ ПРОФОРГАНИЗАЦИЙ</a:t>
            </a:r>
          </a:p>
          <a:p>
            <a:pPr algn="ctr"/>
            <a:r>
              <a:rPr lang="ru-RU" sz="2800" dirty="0"/>
              <a:t>с 2016 по 2020 годы</a:t>
            </a:r>
            <a:r>
              <a:rPr lang="en-US" sz="2800" dirty="0"/>
              <a:t> (</a:t>
            </a:r>
            <a:r>
              <a:rPr lang="ru-RU" sz="2800" dirty="0">
                <a:solidFill>
                  <a:srgbClr val="FF0000"/>
                </a:solidFill>
              </a:rPr>
              <a:t>тыс.руб.</a:t>
            </a:r>
            <a:r>
              <a:rPr lang="en-US" sz="2800" dirty="0"/>
              <a:t>)</a:t>
            </a:r>
            <a:r>
              <a:rPr lang="ru-RU" sz="2800" dirty="0"/>
              <a:t>.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5401328"/>
              </p:ext>
            </p:extLst>
          </p:nvPr>
        </p:nvGraphicFramePr>
        <p:xfrm>
          <a:off x="616242" y="1712721"/>
          <a:ext cx="5436000" cy="4934288"/>
        </p:xfrm>
        <a:graphic>
          <a:graphicData uri="http://schemas.openxmlformats.org/drawingml/2006/table">
            <a:tbl>
              <a:tblPr/>
              <a:tblGrid>
                <a:gridCol w="2196000">
                  <a:extLst>
                    <a:ext uri="{9D8B030D-6E8A-4147-A177-3AD203B41FA5}">
                      <a16:colId xmlns:a16="http://schemas.microsoft.com/office/drawing/2014/main" val="2730466990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2696068045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3071273464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311557107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1251655821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199741981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</a:p>
                  </a:txBody>
                  <a:tcPr marL="3593" marR="3593" marT="35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effectLst/>
                          <a:latin typeface="Arial Cyr" panose="020B0604020202020204" pitchFamily="34" charset="0"/>
                        </a:rPr>
                        <a:t>2016</a:t>
                      </a:r>
                    </a:p>
                  </a:txBody>
                  <a:tcPr marL="3593" marR="3593" marT="35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effectLst/>
                          <a:latin typeface="Arial Cyr" panose="020B0604020202020204" pitchFamily="34" charset="0"/>
                        </a:rPr>
                        <a:t>2017</a:t>
                      </a:r>
                    </a:p>
                  </a:txBody>
                  <a:tcPr marL="3593" marR="3593" marT="35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effectLst/>
                          <a:latin typeface="Arial Cyr" panose="020B0604020202020204" pitchFamily="34" charset="0"/>
                        </a:rPr>
                        <a:t>2018</a:t>
                      </a:r>
                    </a:p>
                  </a:txBody>
                  <a:tcPr marL="3593" marR="3593" marT="35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effectLst/>
                          <a:latin typeface="Arial Cyr" panose="020B0604020202020204" pitchFamily="34" charset="0"/>
                        </a:rPr>
                        <a:t>2019</a:t>
                      </a:r>
                    </a:p>
                  </a:txBody>
                  <a:tcPr marL="3593" marR="3593" marT="35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effectLst/>
                          <a:latin typeface="Arial Cyr" panose="020B0604020202020204" pitchFamily="34" charset="0"/>
                        </a:rPr>
                        <a:t>2020</a:t>
                      </a:r>
                    </a:p>
                  </a:txBody>
                  <a:tcPr marL="3593" marR="3593" marT="35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5781441"/>
                  </a:ext>
                </a:extLst>
              </a:tr>
              <a:tr h="285278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>
                          <a:effectLst/>
                          <a:latin typeface="Arial Cyr" panose="020B0604020202020204" pitchFamily="34" charset="0"/>
                        </a:rPr>
                        <a:t>Апатиты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Arial Cyr" panose="020B0604020202020204" pitchFamily="34" charset="0"/>
                        </a:rPr>
                        <a:t>209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Arial Cyr" panose="020B0604020202020204" pitchFamily="34" charset="0"/>
                        </a:rPr>
                        <a:t>156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6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Arial Cyr" panose="020B0604020202020204" pitchFamily="34" charset="0"/>
                        </a:rPr>
                        <a:t>94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9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107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27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A8A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8617975"/>
                  </a:ext>
                </a:extLst>
              </a:tr>
              <a:tr h="285278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>
                          <a:effectLst/>
                          <a:latin typeface="Arial Cyr" panose="020B0604020202020204" pitchFamily="34" charset="0"/>
                        </a:rPr>
                        <a:t>Благовещенск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Arial Cyr" panose="020B0604020202020204" pitchFamily="34" charset="0"/>
                        </a:rPr>
                        <a:t>24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3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Arial Cyr" panose="020B0604020202020204" pitchFamily="34" charset="0"/>
                        </a:rPr>
                        <a:t>23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A8A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Arial Cyr" panose="020B0604020202020204" pitchFamily="34" charset="0"/>
                        </a:rPr>
                        <a:t>29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Arial Cyr" panose="020B0604020202020204" pitchFamily="34" charset="0"/>
                        </a:rPr>
                        <a:t>25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Arial Cyr" panose="020B0604020202020204" pitchFamily="34" charset="0"/>
                        </a:rPr>
                        <a:t>27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3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577559"/>
                  </a:ext>
                </a:extLst>
              </a:tr>
              <a:tr h="285278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>
                          <a:effectLst/>
                          <a:latin typeface="Arial Cyr" panose="020B0604020202020204" pitchFamily="34" charset="0"/>
                        </a:rPr>
                        <a:t>Владивосток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555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494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A8A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Arial Cyr" panose="020B0604020202020204" pitchFamily="34" charset="0"/>
                        </a:rPr>
                        <a:t>526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C5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Arial Cyr" panose="020B0604020202020204" pitchFamily="34" charset="0"/>
                        </a:rPr>
                        <a:t>678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ADB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783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7602094"/>
                  </a:ext>
                </a:extLst>
              </a:tr>
              <a:tr h="285278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>
                          <a:effectLst/>
                          <a:latin typeface="Arial Cyr" panose="020B0604020202020204" pitchFamily="34" charset="0"/>
                        </a:rPr>
                        <a:t>Барнаул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0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0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0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0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0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3940509"/>
                  </a:ext>
                </a:extLst>
              </a:tr>
              <a:tr h="285278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>
                          <a:effectLst/>
                          <a:latin typeface="Arial Cyr" panose="020B0604020202020204" pitchFamily="34" charset="0"/>
                        </a:rPr>
                        <a:t>Екатеринбург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254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A8A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284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BD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333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Arial Cyr" panose="020B0604020202020204" pitchFamily="34" charset="0"/>
                        </a:rPr>
                        <a:t>322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0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Arial Cyr" panose="020B0604020202020204" pitchFamily="34" charset="0"/>
                        </a:rPr>
                        <a:t>321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702568"/>
                  </a:ext>
                </a:extLst>
              </a:tr>
              <a:tr h="285278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>
                          <a:effectLst/>
                          <a:latin typeface="Arial Cyr" panose="020B0604020202020204" pitchFamily="34" charset="0"/>
                        </a:rPr>
                        <a:t>Иваново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25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3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24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A8A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26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34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878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Arial Cyr" panose="020B0604020202020204" pitchFamily="34" charset="0"/>
                        </a:rPr>
                        <a:t>36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6160737"/>
                  </a:ext>
                </a:extLst>
              </a:tr>
              <a:tr h="285278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>
                          <a:effectLst/>
                          <a:latin typeface="Arial Cyr" panose="020B0604020202020204" pitchFamily="34" charset="0"/>
                        </a:rPr>
                        <a:t>Ижевск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39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35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A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34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A8A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41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Arial Cyr" panose="020B0604020202020204" pitchFamily="34" charset="0"/>
                        </a:rPr>
                        <a:t>44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214069"/>
                  </a:ext>
                </a:extLst>
              </a:tr>
              <a:tr h="285278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>
                          <a:effectLst/>
                          <a:latin typeface="Arial Cyr" panose="020B0604020202020204" pitchFamily="34" charset="0"/>
                        </a:rPr>
                        <a:t>Иркутск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298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200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9E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421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359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4B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Arial Cyr" panose="020B0604020202020204" pitchFamily="34" charset="0"/>
                        </a:rPr>
                        <a:t>178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A8A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3196571"/>
                  </a:ext>
                </a:extLst>
              </a:tr>
              <a:tr h="285278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>
                          <a:effectLst/>
                          <a:latin typeface="Arial Cyr" panose="020B0604020202020204" pitchFamily="34" charset="0"/>
                        </a:rPr>
                        <a:t>Казань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91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793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90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A8A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111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102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Arial Cyr" panose="020B0604020202020204" pitchFamily="34" charset="0"/>
                        </a:rPr>
                        <a:t>110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A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0420485"/>
                  </a:ext>
                </a:extLst>
              </a:tr>
              <a:tr h="285278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>
                          <a:effectLst/>
                          <a:latin typeface="Arial Cyr" panose="020B0604020202020204" pitchFamily="34" charset="0"/>
                        </a:rPr>
                        <a:t>Красноярск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98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9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109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40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A8A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124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6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Arial Cyr" panose="020B0604020202020204" pitchFamily="34" charset="0"/>
                        </a:rPr>
                        <a:t>206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9129453"/>
                  </a:ext>
                </a:extLst>
              </a:tr>
              <a:tr h="285278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>
                          <a:effectLst/>
                          <a:latin typeface="Arial Cyr" panose="020B0604020202020204" pitchFamily="34" charset="0"/>
                        </a:rPr>
                        <a:t>Магадан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70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E98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69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A8A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83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8E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77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Arial Cyr" panose="020B0604020202020204" pitchFamily="34" charset="0"/>
                        </a:rPr>
                        <a:t>85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3477368"/>
                  </a:ext>
                </a:extLst>
              </a:tr>
              <a:tr h="285278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>
                          <a:effectLst/>
                          <a:latin typeface="Arial Cyr" panose="020B0604020202020204" pitchFamily="34" charset="0"/>
                        </a:rPr>
                        <a:t>Махачкала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67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EA3D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63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A8A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94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Arial Cyr" panose="020B0604020202020204" pitchFamily="34" charset="0"/>
                        </a:rPr>
                        <a:t>81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Arial Cyr" panose="020B0604020202020204" pitchFamily="34" charset="0"/>
                        </a:rPr>
                        <a:t>88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AD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4531520"/>
                  </a:ext>
                </a:extLst>
              </a:tr>
              <a:tr h="285278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>
                          <a:effectLst/>
                          <a:latin typeface="Arial Cyr" panose="020B0604020202020204" pitchFamily="34" charset="0"/>
                        </a:rPr>
                        <a:t>МРОПР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4214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A8A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4415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19A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5629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Arial Cyr" panose="020B0604020202020204" pitchFamily="34" charset="0"/>
                        </a:rPr>
                        <a:t>6261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8C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Arial Cyr" panose="020B0604020202020204" pitchFamily="34" charset="0"/>
                        </a:rPr>
                        <a:t>7414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0118167"/>
                  </a:ext>
                </a:extLst>
              </a:tr>
              <a:tr h="285278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 err="1">
                          <a:effectLst/>
                          <a:latin typeface="Arial Cyr" panose="020B0604020202020204" pitchFamily="34" charset="0"/>
                        </a:rPr>
                        <a:t>Н.Новгород</a:t>
                      </a:r>
                      <a:endParaRPr lang="ru-RU" sz="20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356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A8A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383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A5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466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Arial Cyr" panose="020B0604020202020204" pitchFamily="34" charset="0"/>
                        </a:rPr>
                        <a:t>506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B9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Arial Cyr" panose="020B0604020202020204" pitchFamily="34" charset="0"/>
                        </a:rPr>
                        <a:t>526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7967034"/>
                  </a:ext>
                </a:extLst>
              </a:tr>
              <a:tr h="285278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>
                          <a:effectLst/>
                          <a:latin typeface="Arial Cyr" panose="020B0604020202020204" pitchFamily="34" charset="0"/>
                        </a:rPr>
                        <a:t>Новосибирск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1492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C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1270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A8A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1769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Arial Cyr" panose="020B0604020202020204" pitchFamily="34" charset="0"/>
                        </a:rPr>
                        <a:t>1526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Arial Cyr" panose="020B0604020202020204" pitchFamily="34" charset="0"/>
                        </a:rPr>
                        <a:t>1672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A4A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0811721"/>
                  </a:ext>
                </a:extLst>
              </a:tr>
            </a:tbl>
          </a:graphicData>
        </a:graphic>
      </p:graphicFrame>
      <p:grpSp>
        <p:nvGrpSpPr>
          <p:cNvPr id="4" name="Группа 3"/>
          <p:cNvGrpSpPr/>
          <p:nvPr/>
        </p:nvGrpSpPr>
        <p:grpSpPr>
          <a:xfrm>
            <a:off x="7783741" y="2333914"/>
            <a:ext cx="3391190" cy="2146857"/>
            <a:chOff x="7215851" y="1535017"/>
            <a:chExt cx="3112055" cy="2146857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7411454" y="1809549"/>
              <a:ext cx="558264" cy="1597793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58000">
                  <a:schemeClr val="accent1">
                    <a:lumMod val="89000"/>
                  </a:schemeClr>
                </a:gs>
                <a:gs pos="77000">
                  <a:schemeClr val="accent1">
                    <a:lumMod val="75000"/>
                  </a:schemeClr>
                </a:gs>
                <a:gs pos="97000">
                  <a:schemeClr val="accent1">
                    <a:lumMod val="70000"/>
                  </a:schemeClr>
                </a:gs>
              </a:gsLst>
              <a:lin ang="5400000" scaled="0"/>
              <a:tileRect/>
            </a:gra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8063207" y="2338394"/>
              <a:ext cx="226469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/>
                <a:t>Температурная карта поступлений </a:t>
              </a:r>
              <a:r>
                <a:rPr lang="ru-RU" dirty="0" err="1"/>
                <a:t>профвзносов</a:t>
              </a:r>
              <a:endParaRPr lang="ru-RU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215851" y="1535017"/>
              <a:ext cx="9494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/>
                <a:t>Больше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215851" y="3312542"/>
              <a:ext cx="10591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/>
                <a:t>Меньше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03325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2565496"/>
              </p:ext>
            </p:extLst>
          </p:nvPr>
        </p:nvGraphicFramePr>
        <p:xfrm>
          <a:off x="6426770" y="876526"/>
          <a:ext cx="5436000" cy="5390699"/>
        </p:xfrm>
        <a:graphic>
          <a:graphicData uri="http://schemas.openxmlformats.org/drawingml/2006/table">
            <a:tbl>
              <a:tblPr/>
              <a:tblGrid>
                <a:gridCol w="2196000">
                  <a:extLst>
                    <a:ext uri="{9D8B030D-6E8A-4147-A177-3AD203B41FA5}">
                      <a16:colId xmlns:a16="http://schemas.microsoft.com/office/drawing/2014/main" val="2730466990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2696068045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3071273464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311557107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1251655821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1997419811"/>
                    </a:ext>
                  </a:extLst>
                </a:gridCol>
              </a:tblGrid>
              <a:tr h="467190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</a:p>
                  </a:txBody>
                  <a:tcPr marL="3593" marR="3593" marT="35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effectLst/>
                          <a:latin typeface="Arial Cyr" panose="020B0604020202020204" pitchFamily="34" charset="0"/>
                        </a:rPr>
                        <a:t>2016</a:t>
                      </a:r>
                    </a:p>
                  </a:txBody>
                  <a:tcPr marL="3593" marR="3593" marT="35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effectLst/>
                          <a:latin typeface="Arial Cyr" panose="020B0604020202020204" pitchFamily="34" charset="0"/>
                        </a:rPr>
                        <a:t>2017</a:t>
                      </a:r>
                    </a:p>
                  </a:txBody>
                  <a:tcPr marL="3593" marR="3593" marT="35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effectLst/>
                          <a:latin typeface="Arial Cyr" panose="020B0604020202020204" pitchFamily="34" charset="0"/>
                        </a:rPr>
                        <a:t>2018</a:t>
                      </a:r>
                    </a:p>
                  </a:txBody>
                  <a:tcPr marL="3593" marR="3593" marT="35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effectLst/>
                          <a:latin typeface="Arial Cyr" panose="020B0604020202020204" pitchFamily="34" charset="0"/>
                        </a:rPr>
                        <a:t>2019</a:t>
                      </a:r>
                    </a:p>
                  </a:txBody>
                  <a:tcPr marL="3593" marR="3593" marT="35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effectLst/>
                          <a:latin typeface="Arial Cyr" panose="020B0604020202020204" pitchFamily="34" charset="0"/>
                        </a:rPr>
                        <a:t>2020</a:t>
                      </a:r>
                    </a:p>
                  </a:txBody>
                  <a:tcPr marL="3593" marR="3593" marT="35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578144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>
                          <a:effectLst/>
                          <a:latin typeface="Arial Cyr" panose="020B0604020202020204" pitchFamily="34" charset="0"/>
                        </a:rPr>
                        <a:t>Якутск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Arial Cyr" panose="020B0604020202020204" pitchFamily="34" charset="0"/>
                        </a:rPr>
                        <a:t>0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A8A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Arial Cyr" panose="020B0604020202020204" pitchFamily="34" charset="0"/>
                        </a:rPr>
                        <a:t>0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A8A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Arial Cyr" panose="020B0604020202020204" pitchFamily="34" charset="0"/>
                        </a:rPr>
                        <a:t>0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A8A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Arial Cyr" panose="020B0604020202020204" pitchFamily="34" charset="0"/>
                        </a:rPr>
                        <a:t>18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F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Arial Cyr" panose="020B0604020202020204" pitchFamily="34" charset="0"/>
                        </a:rPr>
                        <a:t>191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66999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>
                          <a:effectLst/>
                          <a:latin typeface="Arial Cyr" panose="020B0604020202020204" pitchFamily="34" charset="0"/>
                        </a:rPr>
                        <a:t>Ярославль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68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3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66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A8A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74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Arial Cyr" panose="020B0604020202020204" pitchFamily="34" charset="0"/>
                        </a:rPr>
                        <a:t>70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Arial Cyr" panose="020B0604020202020204" pitchFamily="34" charset="0"/>
                        </a:rPr>
                        <a:t>70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79315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>
                          <a:effectLst/>
                          <a:latin typeface="Arial Cyr" panose="020B0604020202020204" pitchFamily="34" charset="0"/>
                        </a:rPr>
                        <a:t>Элиста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2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0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A8A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0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A8A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0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A8A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Arial Cyr" panose="020B0604020202020204" pitchFamily="34" charset="0"/>
                        </a:rPr>
                        <a:t>0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A8A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41527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>
                          <a:effectLst/>
                          <a:latin typeface="Arial Cyr" panose="020B0604020202020204" pitchFamily="34" charset="0"/>
                        </a:rPr>
                        <a:t>Профсоюз </a:t>
                      </a:r>
                      <a:r>
                        <a:rPr lang="ru-RU" sz="2000" b="1" i="0" u="none" strike="noStrike" dirty="0" err="1">
                          <a:effectLst/>
                          <a:latin typeface="Arial Cyr" panose="020B0604020202020204" pitchFamily="34" charset="0"/>
                        </a:rPr>
                        <a:t>раб.Ран</a:t>
                      </a:r>
                      <a:endParaRPr lang="ru-RU" sz="20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54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3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49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A8A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Arial Cyr" panose="020B0604020202020204" pitchFamily="34" charset="0"/>
                        </a:rPr>
                        <a:t>51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Arial Cyr" panose="020B0604020202020204" pitchFamily="34" charset="0"/>
                        </a:rPr>
                        <a:t>50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3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Arial Cyr" panose="020B0604020202020204" pitchFamily="34" charset="0"/>
                        </a:rPr>
                        <a:t>57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3954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>
                          <a:effectLst/>
                          <a:latin typeface="Arial Cyr" panose="020B0604020202020204" pitchFamily="34" charset="0"/>
                        </a:rPr>
                        <a:t>Вологда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19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A8A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20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0B0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22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Arial Cyr" panose="020B0604020202020204" pitchFamily="34" charset="0"/>
                        </a:rPr>
                        <a:t>25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3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Arial Cyr" panose="020B0604020202020204" pitchFamily="34" charset="0"/>
                        </a:rPr>
                        <a:t>28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927394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>
                          <a:effectLst/>
                          <a:latin typeface="Arial Cyr" panose="020B0604020202020204" pitchFamily="34" charset="0"/>
                        </a:rPr>
                        <a:t>Черкесск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45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45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43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0B0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42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A8A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Arial Cyr" panose="020B0604020202020204" pitchFamily="34" charset="0"/>
                        </a:rPr>
                        <a:t>51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20928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>
                          <a:effectLst/>
                          <a:latin typeface="Arial Cyr" panose="020B0604020202020204" pitchFamily="34" charset="0"/>
                        </a:rPr>
                        <a:t>Нальчик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62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A8A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68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78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68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Arial Cyr" panose="020B0604020202020204" pitchFamily="34" charset="0"/>
                        </a:rPr>
                        <a:t>71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0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95862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>
                          <a:effectLst/>
                          <a:latin typeface="Arial Cyr" panose="020B0604020202020204" pitchFamily="34" charset="0"/>
                        </a:rPr>
                        <a:t>Чеченская </a:t>
                      </a:r>
                      <a:r>
                        <a:rPr lang="ru-RU" sz="2000" b="1" i="0" u="none" strike="noStrike" dirty="0" err="1">
                          <a:effectLst/>
                          <a:latin typeface="Arial Cyr" panose="020B0604020202020204" pitchFamily="34" charset="0"/>
                        </a:rPr>
                        <a:t>респ</a:t>
                      </a:r>
                      <a:r>
                        <a:rPr lang="ru-RU" sz="2000" b="1" i="0" u="none" strike="noStrike" dirty="0">
                          <a:effectLst/>
                          <a:latin typeface="Arial Cyr" panose="020B0604020202020204" pitchFamily="34" charset="0"/>
                        </a:rPr>
                        <a:t>.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15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6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13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A8A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16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16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Arial Cyr" panose="020B0604020202020204" pitchFamily="34" charset="0"/>
                        </a:rPr>
                        <a:t>16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90910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>
                          <a:effectLst/>
                          <a:latin typeface="Arial Cyr" panose="020B0604020202020204" pitchFamily="34" charset="0"/>
                        </a:rPr>
                        <a:t>Владикавказ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14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A8A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14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A8A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16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18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B9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Arial Cyr" panose="020B0604020202020204" pitchFamily="34" charset="0"/>
                        </a:rPr>
                        <a:t>19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89386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>
                          <a:effectLst/>
                          <a:latin typeface="Arial Cyr" panose="020B0604020202020204" pitchFamily="34" charset="0"/>
                        </a:rPr>
                        <a:t>Тюмень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11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A8A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25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35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Arial Cyr" panose="020B0604020202020204" pitchFamily="34" charset="0"/>
                        </a:rPr>
                        <a:t>36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C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Arial Cyr" panose="020B0604020202020204" pitchFamily="34" charset="0"/>
                        </a:rPr>
                        <a:t>38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87348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>
                          <a:effectLst/>
                          <a:latin typeface="Arial Cyr" panose="020B0604020202020204" pitchFamily="34" charset="0"/>
                        </a:rPr>
                        <a:t>Крымская </a:t>
                      </a:r>
                      <a:r>
                        <a:rPr lang="ru-RU" sz="2000" b="1" i="0" u="none" strike="noStrike" dirty="0" err="1">
                          <a:effectLst/>
                          <a:latin typeface="Arial Cyr" panose="020B0604020202020204" pitchFamily="34" charset="0"/>
                        </a:rPr>
                        <a:t>регион.орг</a:t>
                      </a:r>
                      <a:endParaRPr lang="ru-RU" sz="20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192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181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A8A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193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Arial Cyr" panose="020B0604020202020204" pitchFamily="34" charset="0"/>
                        </a:rPr>
                        <a:t>185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3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Arial Cyr" panose="020B0604020202020204" pitchFamily="34" charset="0"/>
                        </a:rPr>
                        <a:t>241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77652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>
                          <a:effectLst/>
                          <a:latin typeface="Arial Cyr" panose="020B0604020202020204" pitchFamily="34" charset="0"/>
                        </a:rPr>
                        <a:t>Тобольск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0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A8A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11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3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14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21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Arial Cyr" panose="020B0604020202020204" pitchFamily="34" charset="0"/>
                        </a:rPr>
                        <a:t>19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3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79048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>
                          <a:effectLst/>
                          <a:latin typeface="Arial Cyr" panose="020B0604020202020204" pitchFamily="34" charset="0"/>
                        </a:rPr>
                        <a:t>Переславль-Залесский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0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A8A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13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C0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27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29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3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Arial Cyr" panose="020B0604020202020204" pitchFamily="34" charset="0"/>
                        </a:rPr>
                        <a:t>31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4871664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1010246"/>
              </p:ext>
            </p:extLst>
          </p:nvPr>
        </p:nvGraphicFramePr>
        <p:xfrm>
          <a:off x="659098" y="876526"/>
          <a:ext cx="5436000" cy="4781099"/>
        </p:xfrm>
        <a:graphic>
          <a:graphicData uri="http://schemas.openxmlformats.org/drawingml/2006/table">
            <a:tbl>
              <a:tblPr/>
              <a:tblGrid>
                <a:gridCol w="2196000">
                  <a:extLst>
                    <a:ext uri="{9D8B030D-6E8A-4147-A177-3AD203B41FA5}">
                      <a16:colId xmlns:a16="http://schemas.microsoft.com/office/drawing/2014/main" val="2730466990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2696068045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3071273464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311557107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1251655821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1997419811"/>
                    </a:ext>
                  </a:extLst>
                </a:gridCol>
              </a:tblGrid>
              <a:tr h="467190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</a:p>
                  </a:txBody>
                  <a:tcPr marL="3593" marR="3593" marT="35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effectLst/>
                          <a:latin typeface="Arial Cyr" panose="020B0604020202020204" pitchFamily="34" charset="0"/>
                        </a:rPr>
                        <a:t>2016</a:t>
                      </a:r>
                    </a:p>
                  </a:txBody>
                  <a:tcPr marL="3593" marR="3593" marT="35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effectLst/>
                          <a:latin typeface="Arial Cyr" panose="020B0604020202020204" pitchFamily="34" charset="0"/>
                        </a:rPr>
                        <a:t>2017</a:t>
                      </a:r>
                    </a:p>
                  </a:txBody>
                  <a:tcPr marL="3593" marR="3593" marT="35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effectLst/>
                          <a:latin typeface="Arial Cyr" panose="020B0604020202020204" pitchFamily="34" charset="0"/>
                        </a:rPr>
                        <a:t>2018</a:t>
                      </a:r>
                    </a:p>
                  </a:txBody>
                  <a:tcPr marL="3593" marR="3593" marT="35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effectLst/>
                          <a:latin typeface="Arial Cyr" panose="020B0604020202020204" pitchFamily="34" charset="0"/>
                        </a:rPr>
                        <a:t>2019</a:t>
                      </a:r>
                    </a:p>
                  </a:txBody>
                  <a:tcPr marL="3593" marR="3593" marT="35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effectLst/>
                          <a:latin typeface="Arial Cyr" panose="020B0604020202020204" pitchFamily="34" charset="0"/>
                        </a:rPr>
                        <a:t>2020</a:t>
                      </a:r>
                    </a:p>
                  </a:txBody>
                  <a:tcPr marL="3593" marR="3593" marT="35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578144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>
                          <a:effectLst/>
                          <a:latin typeface="Arial Cyr" panose="020B0604020202020204" pitchFamily="34" charset="0"/>
                        </a:rPr>
                        <a:t>Пермь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Arial Cyr" panose="020B0604020202020204" pitchFamily="34" charset="0"/>
                        </a:rPr>
                        <a:t>55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8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Arial Cyr" panose="020B0604020202020204" pitchFamily="34" charset="0"/>
                        </a:rPr>
                        <a:t>51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0B0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53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50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A8A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61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71901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>
                          <a:effectLst/>
                          <a:latin typeface="Arial Cyr" panose="020B0604020202020204" pitchFamily="34" charset="0"/>
                        </a:rPr>
                        <a:t>Петрозаводск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114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Arial Cyr" panose="020B0604020202020204" pitchFamily="34" charset="0"/>
                        </a:rPr>
                        <a:t>78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F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Arial Cyr" panose="020B0604020202020204" pitchFamily="34" charset="0"/>
                        </a:rPr>
                        <a:t>94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B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Arial Cyr" panose="020B0604020202020204" pitchFamily="34" charset="0"/>
                        </a:rPr>
                        <a:t>88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Arial Cyr" panose="020B0604020202020204" pitchFamily="34" charset="0"/>
                        </a:rPr>
                        <a:t>0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A8A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61678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>
                          <a:effectLst/>
                          <a:latin typeface="Arial Cyr" panose="020B0604020202020204" pitchFamily="34" charset="0"/>
                        </a:rPr>
                        <a:t>Петр.-Камчатский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77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A8A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Arial Cyr" panose="020B0604020202020204" pitchFamily="34" charset="0"/>
                        </a:rPr>
                        <a:t>79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B9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Arial Cyr" panose="020B0604020202020204" pitchFamily="34" charset="0"/>
                        </a:rPr>
                        <a:t>96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Arial Cyr" panose="020B0604020202020204" pitchFamily="34" charset="0"/>
                        </a:rPr>
                        <a:t>98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6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Arial Cyr" panose="020B0604020202020204" pitchFamily="34" charset="0"/>
                        </a:rPr>
                        <a:t>143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63568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>
                          <a:effectLst/>
                          <a:latin typeface="Arial Cyr" panose="020B0604020202020204" pitchFamily="34" charset="0"/>
                        </a:rPr>
                        <a:t>Пущино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282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Arial Cyr" panose="020B0604020202020204" pitchFamily="34" charset="0"/>
                        </a:rPr>
                        <a:t>211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4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307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E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Arial Cyr" panose="020B0604020202020204" pitchFamily="34" charset="0"/>
                        </a:rPr>
                        <a:t>404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Arial Cyr" panose="020B0604020202020204" pitchFamily="34" charset="0"/>
                        </a:rPr>
                        <a:t>75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A8A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25998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>
                          <a:effectLst/>
                          <a:latin typeface="Arial Cyr" panose="020B0604020202020204" pitchFamily="34" charset="0"/>
                        </a:rPr>
                        <a:t>Самара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11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A8A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Arial Cyr" panose="020B0604020202020204" pitchFamily="34" charset="0"/>
                        </a:rPr>
                        <a:t>12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Arial Cyr" panose="020B0604020202020204" pitchFamily="34" charset="0"/>
                        </a:rPr>
                        <a:t>12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Arial Cyr" panose="020B0604020202020204" pitchFamily="34" charset="0"/>
                        </a:rPr>
                        <a:t>12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Arial Cyr" panose="020B0604020202020204" pitchFamily="34" charset="0"/>
                        </a:rPr>
                        <a:t>13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73738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 err="1">
                          <a:effectLst/>
                          <a:latin typeface="Arial Cyr" panose="020B0604020202020204" pitchFamily="34" charset="0"/>
                        </a:rPr>
                        <a:t>Санкт-петербург</a:t>
                      </a:r>
                      <a:endParaRPr lang="ru-RU" sz="20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755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Arial Cyr" panose="020B0604020202020204" pitchFamily="34" charset="0"/>
                        </a:rPr>
                        <a:t>670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A8A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791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E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Arial Cyr" panose="020B0604020202020204" pitchFamily="34" charset="0"/>
                        </a:rPr>
                        <a:t>744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D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Arial Cyr" panose="020B0604020202020204" pitchFamily="34" charset="0"/>
                        </a:rPr>
                        <a:t>1114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0534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 err="1">
                          <a:effectLst/>
                          <a:latin typeface="Arial Cyr" panose="020B0604020202020204" pitchFamily="34" charset="0"/>
                        </a:rPr>
                        <a:t>Ленинградск</a:t>
                      </a:r>
                      <a:r>
                        <a:rPr lang="ru-RU" sz="2000" b="1" i="0" u="none" strike="noStrike" dirty="0">
                          <a:effectLst/>
                          <a:latin typeface="Arial Cyr" panose="020B0604020202020204" pitchFamily="34" charset="0"/>
                        </a:rPr>
                        <a:t>.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Arial Cyr" panose="020B0604020202020204" pitchFamily="34" charset="0"/>
                        </a:rPr>
                        <a:t>480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C7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Arial Cyr" panose="020B0604020202020204" pitchFamily="34" charset="0"/>
                        </a:rPr>
                        <a:t>387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A8A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747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Arial Cyr" panose="020B0604020202020204" pitchFamily="34" charset="0"/>
                        </a:rPr>
                        <a:t>631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5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Arial Cyr" panose="020B0604020202020204" pitchFamily="34" charset="0"/>
                        </a:rPr>
                        <a:t>560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86046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>
                          <a:effectLst/>
                          <a:latin typeface="Arial Cyr" panose="020B0604020202020204" pitchFamily="34" charset="0"/>
                        </a:rPr>
                        <a:t>Саратов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45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71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52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5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Arial Cyr" panose="020B0604020202020204" pitchFamily="34" charset="0"/>
                        </a:rPr>
                        <a:t>41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A8A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Arial Cyr" panose="020B0604020202020204" pitchFamily="34" charset="0"/>
                        </a:rPr>
                        <a:t>43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3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85003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>
                          <a:effectLst/>
                          <a:latin typeface="Arial Cyr" panose="020B0604020202020204" pitchFamily="34" charset="0"/>
                        </a:rPr>
                        <a:t>Кемерово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58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25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22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A8A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Arial Cyr" panose="020B0604020202020204" pitchFamily="34" charset="0"/>
                        </a:rPr>
                        <a:t>28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F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Arial Cyr" panose="020B0604020202020204" pitchFamily="34" charset="0"/>
                        </a:rPr>
                        <a:t>25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28847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>
                          <a:effectLst/>
                          <a:latin typeface="Arial Cyr" panose="020B0604020202020204" pitchFamily="34" charset="0"/>
                        </a:rPr>
                        <a:t>Сыктывкар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134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B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82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A8A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143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162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Arial Cyr" panose="020B0604020202020204" pitchFamily="34" charset="0"/>
                        </a:rPr>
                        <a:t>151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F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01613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>
                          <a:effectLst/>
                          <a:latin typeface="Arial Cyr" panose="020B0604020202020204" pitchFamily="34" charset="0"/>
                        </a:rPr>
                        <a:t>Томск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323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253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A8A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383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27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336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Arial Cyr" panose="020B0604020202020204" pitchFamily="34" charset="0"/>
                        </a:rPr>
                        <a:t>386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78036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 err="1">
                          <a:effectLst/>
                          <a:latin typeface="Arial Cyr" panose="020B0604020202020204" pitchFamily="34" charset="0"/>
                        </a:rPr>
                        <a:t>Улан-удэ</a:t>
                      </a:r>
                      <a:endParaRPr lang="ru-RU" sz="20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101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70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B2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79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65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A8A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Arial Cyr" panose="020B0604020202020204" pitchFamily="34" charset="0"/>
                        </a:rPr>
                        <a:t>83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2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61885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>
                          <a:effectLst/>
                          <a:latin typeface="Arial Cyr" panose="020B0604020202020204" pitchFamily="34" charset="0"/>
                        </a:rPr>
                        <a:t>Уфа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170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115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A8A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131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B1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Arial Cyr" panose="020B0604020202020204" pitchFamily="34" charset="0"/>
                        </a:rPr>
                        <a:t>161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Arial Cyr" panose="020B0604020202020204" pitchFamily="34" charset="0"/>
                        </a:rPr>
                        <a:t>192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735993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7309647"/>
              </p:ext>
            </p:extLst>
          </p:nvPr>
        </p:nvGraphicFramePr>
        <p:xfrm>
          <a:off x="659098" y="5657625"/>
          <a:ext cx="5436000" cy="308393"/>
        </p:xfrm>
        <a:graphic>
          <a:graphicData uri="http://schemas.openxmlformats.org/drawingml/2006/table">
            <a:tbl>
              <a:tblPr/>
              <a:tblGrid>
                <a:gridCol w="2196000">
                  <a:extLst>
                    <a:ext uri="{9D8B030D-6E8A-4147-A177-3AD203B41FA5}">
                      <a16:colId xmlns:a16="http://schemas.microsoft.com/office/drawing/2014/main" val="3811686751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932574562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4113527329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3797737311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3905453878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108715137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>
                          <a:effectLst/>
                          <a:latin typeface="Arial Cyr" panose="020B0604020202020204" pitchFamily="34" charset="0"/>
                        </a:rPr>
                        <a:t>Хабаровск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Arial Cyr" panose="020B0604020202020204" pitchFamily="34" charset="0"/>
                        </a:rPr>
                        <a:t>13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A8A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Arial Cyr" panose="020B0604020202020204" pitchFamily="34" charset="0"/>
                        </a:rPr>
                        <a:t>16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C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Arial Cyr" panose="020B0604020202020204" pitchFamily="34" charset="0"/>
                        </a:rPr>
                        <a:t>18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Arial Cyr" panose="020B0604020202020204" pitchFamily="34" charset="0"/>
                        </a:rPr>
                        <a:t>24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Arial Cyr" panose="020B0604020202020204" pitchFamily="34" charset="0"/>
                        </a:rPr>
                        <a:t>20</a:t>
                      </a:r>
                    </a:p>
                  </a:txBody>
                  <a:tcPr marL="3593" marR="3593" marT="35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C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12556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45347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3758705"/>
              </p:ext>
            </p:extLst>
          </p:nvPr>
        </p:nvGraphicFramePr>
        <p:xfrm>
          <a:off x="1911322" y="1102907"/>
          <a:ext cx="8292353" cy="5345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72429" y="160760"/>
            <a:ext cx="119596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/>
              <a:t>Динамика взносов и численности профсоюза в 2016-2020 гг.</a:t>
            </a:r>
          </a:p>
        </p:txBody>
      </p:sp>
    </p:spTree>
    <p:extLst>
      <p:ext uri="{BB962C8B-B14F-4D97-AF65-F5344CB8AC3E}">
        <p14:creationId xmlns:p14="http://schemas.microsoft.com/office/powerpoint/2010/main" val="11154841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5057" y="1009291"/>
            <a:ext cx="11237343" cy="531530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2800" b="1" u="sng" dirty="0"/>
              <a:t>Выводы.</a:t>
            </a:r>
            <a:endParaRPr lang="ru-RU" sz="2800" dirty="0"/>
          </a:p>
          <a:p>
            <a:r>
              <a:rPr lang="ru-RU" sz="2800" dirty="0"/>
              <a:t>На основании анализов документов профсоюза КРК отмечает многоплановую работу Центрального Совета и Президиума профсоюза РАН, деятельность которых соответствует Уставу.</a:t>
            </a:r>
          </a:p>
          <a:p>
            <a:r>
              <a:rPr lang="ru-RU" sz="2800" dirty="0"/>
              <a:t> Контрольно-ревизионная комиссия отмечает четкую финансовую работу и работу по  бухгалтерскому учету. Большинство вопросов финансовой работы, особенно в части перечисления членских взносов, решаются с организациями в рабочем порядке.</a:t>
            </a:r>
          </a:p>
          <a:p>
            <a:r>
              <a:rPr lang="ru-RU" sz="2800" dirty="0"/>
              <a:t>Состояние делопроизводства на хорошем уровне. Протоколы заседаний  сброшюрованы и хранятся в папках, имеются электронные версии документов.</a:t>
            </a:r>
          </a:p>
          <a:p>
            <a:r>
              <a:rPr lang="ru-RU" sz="2800" dirty="0"/>
              <a:t>КРК отмечает многоплановую организационную, финансовую, юридическую, методическую и информационную работу, а также взаимодействие с государственными и ведомственными органами (Президиум РАН, Госдума  РФ, Правительство РФ, Администрация Президента РФ, ФАНО, Министерство науки и высшего образования).</a:t>
            </a:r>
          </a:p>
          <a:p>
            <a:r>
              <a:rPr lang="ru-RU" sz="2800" dirty="0"/>
              <a:t>Информация о деятельности центрального органа Профсоюза  в необходимом объеме представлена на сайте Профсоюза.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146</TotalTime>
  <Words>838</Words>
  <Application>Microsoft Office PowerPoint</Application>
  <PresentationFormat>Широкоэкранный</PresentationFormat>
  <Paragraphs>341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Arial Cyr</vt:lpstr>
      <vt:lpstr>Calibri</vt:lpstr>
      <vt:lpstr>Constantia</vt:lpstr>
      <vt:lpstr>Wingdings 2</vt:lpstr>
      <vt:lpstr>Поток</vt:lpstr>
      <vt:lpstr>КРК        2021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noksel</dc:creator>
  <cp:lastModifiedBy>Denis Simonenkov</cp:lastModifiedBy>
  <cp:revision>21</cp:revision>
  <dcterms:created xsi:type="dcterms:W3CDTF">2021-05-11T12:32:35Z</dcterms:created>
  <dcterms:modified xsi:type="dcterms:W3CDTF">2021-05-18T05:35:48Z</dcterms:modified>
</cp:coreProperties>
</file>