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1" r:id="rId3"/>
    <p:sldId id="274" r:id="rId4"/>
    <p:sldId id="267" r:id="rId5"/>
    <p:sldId id="266" r:id="rId6"/>
    <p:sldId id="265" r:id="rId7"/>
    <p:sldId id="258" r:id="rId8"/>
    <p:sldId id="270" r:id="rId9"/>
    <p:sldId id="269" r:id="rId10"/>
    <p:sldId id="275" r:id="rId11"/>
    <p:sldId id="271" r:id="rId12"/>
    <p:sldId id="277" r:id="rId13"/>
    <p:sldId id="276" r:id="rId14"/>
    <p:sldId id="262" r:id="rId15"/>
    <p:sldId id="260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 autoAdjust="0"/>
  </p:normalViewPr>
  <p:slideViewPr>
    <p:cSldViewPr>
      <p:cViewPr varScale="1">
        <p:scale>
          <a:sx n="81" d="100"/>
          <a:sy n="81" d="100"/>
        </p:scale>
        <p:origin x="-78" y="-6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8634"/>
    </p:cViewPr>
  </p:outlineViewPr>
  <p:notesTextViewPr>
    <p:cViewPr>
      <p:scale>
        <a:sx n="1" d="1"/>
        <a:sy n="1" d="1"/>
      </p:scale>
      <p:origin x="0" y="0"/>
    </p:cViewPr>
  </p:notesText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79B02-9C99-4FBB-8DE6-0408EDABDC11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863C5-536F-40EB-854D-FA198E485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4AC95-D3AC-4041-8D5E-5BE0D82A9E1D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C7900D-212C-415B-A3C0-7E2E7DBE9674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72C0E-B008-485C-8847-F340B886CD9B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F22EF-ECFB-419C-A7AC-956B61B99800}" type="slidenum">
              <a:rPr lang="ru-RU" smtClean="0">
                <a:latin typeface="Arial" pitchFamily="34" charset="0"/>
              </a:rPr>
              <a:pPr/>
              <a:t>16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6B0886-7CC4-48BE-9508-E58947A05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34744B-5116-4A3F-9370-F3DA4C830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60268D-FF48-4D29-947A-10D0AC52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F87769C-B7ED-491D-BD98-C43520DB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244B92-09F9-44D5-B16E-A42F629A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6687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9D6488-FCC9-469D-B8E3-A993864D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2D8CD8-7ABD-4D32-9FEB-9B383A334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9B3D792-525A-4564-B226-FD6B5266C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6E12813-A484-466B-8715-C59AE576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6569D1C-6BD3-4E33-A14D-D6C3D276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5B10F11-89C7-4D79-8CE1-A4920BB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1350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C1F0B6-D899-47A0-9902-B02AEB99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517D173-45FA-47F1-B463-BCAFB2A35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ED036C6-4F8E-4990-A3F2-9B358ACBD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5C9BA41-A26A-4A1C-8EEB-F5F8DA739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FFD4ED4-EF5B-408F-AB91-E96116BC4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228E852-10A2-4D83-82CC-3C69E60B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47EFE6A-C788-4C38-85D3-D8850237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827B07E-0595-4EA5-B842-7DFBA639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9486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BC2C04-A04E-4107-BC02-5A63314B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80FE674-A3AE-40DF-B81B-D6FED07F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D0F60AB-FE59-4CC4-BA31-142F1083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D948347-2DE3-41CB-B40D-16F05F20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815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0E18A28-5B78-4579-99BE-7981E42C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92CF49C-9329-4F90-8DDA-EC747BF3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902D21B-51EB-447F-90BE-6B725D2F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1177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98CC1D-15E5-4100-9F99-D201A24C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6C37138-8F68-4DFE-B10B-743E748A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80EC7F5-08BC-4732-A6F4-0C59BEAFD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FBA175A-CCE4-4877-8817-A628ECC7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DCB5C8-9D4F-4F0B-B597-E68D7E87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B5D39A9-DABC-4DBB-B922-93420FF4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2650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91D8DB-4377-4950-B876-3E3A54CF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06D0890-AF25-4A13-BF39-D8EEEC64E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1AE182-7091-4DBA-AB79-CBC975922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CA148D-ED83-4BC6-83D0-64BD340A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CF9A8F-FEF3-4CB8-B58D-0918A1B4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13FFA4D-FB64-4E92-8546-FB685DAC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5972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DB31F1-228C-40C6-B624-23A343ED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CABE0B7-56FC-48BA-A39C-37B34F97B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BB1945-AD24-4E84-9DFC-5B8E5127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567EE48-2B60-401E-B494-3A7CABF4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CBCE7A-E85A-400A-AF65-F5409463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2542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6811A02-99BC-4B98-B939-926504C04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CAE9657-1D00-4C11-B9F1-F1CA044F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795D028-7514-44D2-B893-C66F067C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AD452EE-B597-4B8F-9ED0-7A14B57E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D2DED1-D988-4FF5-901D-CEA1F83B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5687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0B504799-5A5B-4904-96F0-E39EDC02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19263"/>
            <a:ext cx="12192000" cy="51387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8686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=""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000" y="2079000"/>
            <a:ext cx="5220000" cy="4230000"/>
          </a:xfrm>
        </p:spPr>
      </p:sp>
    </p:spTree>
    <p:extLst>
      <p:ext uri="{BB962C8B-B14F-4D97-AF65-F5344CB8AC3E}">
        <p14:creationId xmlns="" xmlns:p14="http://schemas.microsoft.com/office/powerpoint/2010/main" val="532837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FB528B-4022-481C-B4C4-547E2E58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93A88FE-2B8F-4A7F-8115-58A11752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962E446-084A-4B5F-8B64-A7A2870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FB9AD15-C6D5-4FF2-A8FA-F855066B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4719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95E33173-FD76-4096-9269-4DAF2793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88" y="2304000"/>
            <a:ext cx="5960712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47BCC956-CB20-44D2-9E97-FD4B3765E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70688" y="0"/>
            <a:ext cx="5421312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ED4F1DA6-0E09-4DDD-91BB-50C934A988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063" y="3968750"/>
            <a:ext cx="6029325" cy="197961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766463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414338"/>
            <a:ext cx="5489575" cy="2835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88F824-2714-40D3-B7D1-032D9A70C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3" y="430470"/>
            <a:ext cx="5084575" cy="117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2C7CB63-4F12-4BAC-9F52-10E4ABCEE4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425" y="1944688"/>
            <a:ext cx="5040313" cy="4679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8C099E3E-6BA6-42CC-BA32-79F47F91AB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3608388"/>
            <a:ext cx="5489575" cy="30162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8070353-59AD-4E85-AD00-AD390EB609E5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7977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EE3F739-19A4-4190-A1FA-67EFCD502D1C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1" y="593725"/>
            <a:ext cx="5489575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1190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22" y="548862"/>
            <a:ext cx="5489575" cy="5760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944688-CD4C-42A4-912B-9CC26638C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000" y="548862"/>
            <a:ext cx="5188878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F013647-54DF-4DD1-9AF0-D3F96F826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325" y="1898650"/>
            <a:ext cx="5189538" cy="44100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8B21DE2-9ECB-4665-9E2C-CBAAA3FFEAB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110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33E598D-FE35-4AD2-85C8-760070BD09E5}"/>
              </a:ext>
            </a:extLst>
          </p:cNvPr>
          <p:cNvSpPr/>
          <p:nvPr userDrawn="1"/>
        </p:nvSpPr>
        <p:spPr>
          <a:xfrm>
            <a:off x="6110304" y="0"/>
            <a:ext cx="608169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5999" y="548863"/>
            <a:ext cx="4552169" cy="2880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F013647-54DF-4DD1-9AF0-D3F96F826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325" y="1898650"/>
            <a:ext cx="5189538" cy="44100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1E5354C2-B4DE-450B-8855-78EE895C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22" y="3699001"/>
            <a:ext cx="5226067" cy="765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FB99D29D-3056-4958-A0C3-FB6C590DB2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138" y="4733925"/>
            <a:ext cx="5226050" cy="18446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576561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88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D23225-A6EB-4C9E-BE2E-B9D55EC9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B195F4-6F69-45A4-A776-426F59E30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DD8BE2-7D6B-4A75-8335-D690B278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112EC0-B9D9-4A20-8B06-52909BCC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4B120D-5D0E-4B47-AF11-603E420E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62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B614CC-0DBF-4422-9735-A1F761FA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3F02BD0-B6F7-4FC4-BE38-C3F83084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67E77E-7D10-4DF2-B1C4-409B43294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4120-DDB0-4CD8-A5A7-9CEC2FF4DA8A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B76696-11F7-4C3D-B4AD-F6CDDE256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6E1899-C8AF-4B4F-84CC-61C783520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="" xmlns:a16="http://schemas.microsoft.com/office/drawing/2014/main" id="{C1F857D3-07AD-4545-9B12-410A92E911D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322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1" r:id="rId4"/>
    <p:sldLayoutId id="2147483662" r:id="rId5"/>
    <p:sldLayoutId id="2147483664" r:id="rId6"/>
    <p:sldLayoutId id="2147483667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5" r:id="rId18"/>
    <p:sldLayoutId id="2147483666" r:id="rId19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8AB3532-04C3-482F-8BCE-8461B638FCC7}"/>
              </a:ext>
            </a:extLst>
          </p:cNvPr>
          <p:cNvSpPr/>
          <p:nvPr/>
        </p:nvSpPr>
        <p:spPr>
          <a:xfrm>
            <a:off x="0" y="0"/>
            <a:ext cx="67905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D3FBA7F-EBC3-4FC4-AA25-E00F690EAC3C}"/>
              </a:ext>
            </a:extLst>
          </p:cNvPr>
          <p:cNvSpPr/>
          <p:nvPr/>
        </p:nvSpPr>
        <p:spPr>
          <a:xfrm>
            <a:off x="0" y="2079000"/>
            <a:ext cx="7221000" cy="23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F3D3C8F1-35F6-4953-A284-EAEA09E1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8" y="2259000"/>
            <a:ext cx="6545712" cy="201278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Молодежное профсоюзное объединение «КОМПАС»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="" xmlns:a16="http://schemas.microsoft.com/office/drawing/2014/main" id="{3AA26D27-2381-4362-A21E-FADC2A833282}"/>
              </a:ext>
            </a:extLst>
          </p:cNvPr>
          <p:cNvSpPr/>
          <p:nvPr/>
        </p:nvSpPr>
        <p:spPr>
          <a:xfrm>
            <a:off x="6366000" y="1764000"/>
            <a:ext cx="430456" cy="314999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="" xmlns:a16="http://schemas.microsoft.com/office/drawing/2014/main" id="{5D92CB75-01D8-467F-9C1D-90981489FE34}"/>
              </a:ext>
            </a:extLst>
          </p:cNvPr>
          <p:cNvSpPr/>
          <p:nvPr/>
        </p:nvSpPr>
        <p:spPr>
          <a:xfrm rot="5400000">
            <a:off x="6414276" y="4415724"/>
            <a:ext cx="430455" cy="437008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Как читать научные исследования? | FPA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23675" r="23675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56000" y="5634000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0" dirty="0">
                <a:solidFill>
                  <a:schemeClr val="bg1"/>
                </a:solidFill>
                <a:latin typeface="Times New Roman" pitchFamily="18" charset="0"/>
              </a:rPr>
              <a:t>Антипина Ольга Валерьевна</a:t>
            </a:r>
            <a:endParaRPr lang="en-US" sz="1400" b="1" i="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1400" b="1" i="0" dirty="0">
                <a:solidFill>
                  <a:schemeClr val="bg1"/>
                </a:solidFill>
                <a:latin typeface="Times New Roman" pitchFamily="18" charset="0"/>
              </a:rPr>
              <a:t>Член Президиума Совета МРОПР РАН,</a:t>
            </a:r>
          </a:p>
          <a:p>
            <a:r>
              <a:rPr lang="ru-RU" sz="1400" b="1" i="0" dirty="0">
                <a:solidFill>
                  <a:schemeClr val="bg1"/>
                </a:solidFill>
                <a:latin typeface="Times New Roman" pitchFamily="18" charset="0"/>
              </a:rPr>
              <a:t>Председатель профкома Института физиологии растений им. К.А.Тимирязева РАН, Москва</a:t>
            </a:r>
          </a:p>
        </p:txBody>
      </p:sp>
    </p:spTree>
    <p:extLst>
      <p:ext uri="{BB962C8B-B14F-4D97-AF65-F5344CB8AC3E}">
        <p14:creationId xmlns="" xmlns:p14="http://schemas.microsoft.com/office/powerpoint/2010/main" val="1890709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456000" y="324000"/>
            <a:ext cx="5535000" cy="5715000"/>
          </a:xfrm>
        </p:spPr>
        <p:txBody>
          <a:bodyPr>
            <a:normAutofit fontScale="25000" lnSpcReduction="20000"/>
          </a:bodyPr>
          <a:lstStyle/>
          <a:p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О Молодежном объединении «КОМПАС» Московской региональной организации профсоюза работников РАН</a:t>
            </a:r>
          </a:p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тверждено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решением Президиума  Московской региональной организации </a:t>
            </a: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Профсоюза работников РАН 11 февраля 2021 г.</a:t>
            </a:r>
          </a:p>
          <a:p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1.1. Молодежное Объединение «КОМПАС»  создается как совещательный орган Московской региональной организации профсоюза Работников РАН (МРОПР РАН) с целью реализации молодежной политики МРОПР РАН, а также молодежной концепции Профсоюза работников РАН.</a:t>
            </a: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Членом Объединения могут быть сотрудники академических организаций, подведомственных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России, и сотрудники Президиума РАН в возрасте до 45 лет включительно, являющиеся членами Профсоюза и состоящие на учете в ППО МРОПР РАН, которые активно участвуют в заседаниях и (или) работе Объединения.</a:t>
            </a:r>
          </a:p>
          <a:p>
            <a:pPr algn="just">
              <a:defRPr/>
            </a:pP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471000" y="234000"/>
            <a:ext cx="5406050" cy="64350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инициативную группу по созданию клуба вошли: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Антипина Ольга Валерьевна, председатель профсоюзного комитета Института физиологии растений РАН,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Митрофанов Михаил Юрьевич, член Президиума профсоюза работников РАН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Севостьянов</a:t>
            </a: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Михаил Анатольевич, член Президиума Московской региональной организации. </a:t>
            </a:r>
          </a:p>
          <a:p>
            <a:pPr>
              <a:defRPr/>
            </a:pPr>
            <a:r>
              <a:rPr lang="ru-RU" sz="2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таком же составе и был избран Совет клуба. Председателем была избрана О.В.Антипина, один из инициаторов создания клуба КОМПАС.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Топчиева Анастасия Павловна, Институт астрономии Российской академии наук,  Член ревизионной комиссии Первичной профсоюзной организации секретарь Совета молодых учёных</a:t>
            </a:r>
          </a:p>
          <a:p>
            <a:pPr>
              <a:defRPr/>
            </a:pPr>
            <a:endParaRPr lang="ru-RU" sz="20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6000" y="594000"/>
            <a:ext cx="10620000" cy="51300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полезных аспектах взаимодействия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СМУиС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профсоюзов». 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"Президентские гранты для некоммерческих организаций". 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«Информация по распределению путевок и направлению пациентов на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санаторно-курортное лечение в ФБГУЗ, находящиеся в ведении 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(рекомендации 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и статистические данные)». </a:t>
            </a:r>
            <a:endParaRPr lang="en-US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«Всегда ли мы знаем, что сделал наш Профсоюз!?"». </a:t>
            </a:r>
            <a:endParaRPr lang="en-US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"Сбор пакета документов на получение жилищного сертификата " в 2019 и 2020 годах.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«Предложения профсоюза к Примерному положению по оплате труда 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России». </a:t>
            </a:r>
            <a:endParaRPr lang="en-US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Молодежный форум МФП - 2019г.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Круглый стол «Президентские гранты для некоммерческих организаций» </a:t>
            </a:r>
          </a:p>
          <a:p>
            <a:pPr>
              <a:defRPr/>
            </a:pPr>
            <a:endParaRPr lang="ru-RU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Мои документы\Оленька\ПРОФСОЮЗ\МОЛОДЕЖНЫЙ ВОПРОС\ФОРУМ\ФОТОГРАФИИ\IMG-20191129-WA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000" y="2034000"/>
            <a:ext cx="5355000" cy="403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314862" y="188695"/>
            <a:ext cx="732944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000" b="1" i="0" dirty="0">
                <a:solidFill>
                  <a:schemeClr val="bg1"/>
                </a:solidFill>
                <a:latin typeface="+mn-lt"/>
                <a:ea typeface="Andale Sans UI"/>
                <a:cs typeface="Times New Roman" pitchFamily="18" charset="0"/>
              </a:rPr>
              <a:t>29 ноября - 01 декабря 2019 года</a:t>
            </a:r>
            <a:endParaRPr lang="ru-RU" sz="2000" b="1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000" b="1" i="0" dirty="0">
                <a:solidFill>
                  <a:schemeClr val="bg1"/>
                </a:solidFill>
                <a:latin typeface="+mn-lt"/>
                <a:ea typeface="Andale Sans UI"/>
                <a:cs typeface="Times New Roman" pitchFamily="18" charset="0"/>
              </a:rPr>
              <a:t>Московская область, Одинцовский район, д. Ястребки,</a:t>
            </a:r>
            <a:endParaRPr lang="ru-RU" sz="2000" b="1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000" b="1" i="0" dirty="0">
                <a:solidFill>
                  <a:schemeClr val="bg1"/>
                </a:solidFill>
                <a:latin typeface="+mn-lt"/>
                <a:ea typeface="Andale Sans UI"/>
                <a:cs typeface="Times New Roman" pitchFamily="18" charset="0"/>
              </a:rPr>
              <a:t>Парк-отель  «Горизонт</a:t>
            </a:r>
            <a:r>
              <a:rPr lang="ru-RU" sz="2000" b="1" i="0" dirty="0" smtClean="0">
                <a:solidFill>
                  <a:schemeClr val="bg1"/>
                </a:solidFill>
                <a:latin typeface="+mn-lt"/>
                <a:ea typeface="Andale Sans UI"/>
                <a:cs typeface="Times New Roman" pitchFamily="18" charset="0"/>
              </a:rPr>
              <a:t>» Молодежный форум МФП</a:t>
            </a:r>
            <a:endParaRPr lang="ru-RU" sz="2000" b="1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endParaRPr lang="ru-RU" sz="180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01000" y="1629000"/>
            <a:ext cx="6096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Семинары</a:t>
            </a:r>
          </a:p>
          <a:p>
            <a:pPr>
              <a:defRPr/>
            </a:pPr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 создавать профсоюзный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который будет нравиться алгоритмам социальных сетей. Профсоюзная организация как сумма личных брендов;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Социальное проектирование;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Теория и практика социального партнерства: как достичь согласия между работником и работодателем;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Современный молодежный лидер: как эффективно вести людей за собой;</a:t>
            </a:r>
          </a:p>
          <a:p>
            <a:pPr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Тренинги</a:t>
            </a:r>
          </a:p>
          <a:p>
            <a:pPr>
              <a:defRPr/>
            </a:pPr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«Навыки эффективного взаимодействия»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«МЫ- КОМАНДА!»</a:t>
            </a:r>
          </a:p>
          <a:p>
            <a:pPr>
              <a:defRPr/>
            </a:pPr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1000" y="0"/>
            <a:ext cx="9045000" cy="1325563"/>
          </a:xfrm>
        </p:spPr>
        <p:txBody>
          <a:bodyPr/>
          <a:lstStyle/>
          <a:p>
            <a:r>
              <a:rPr lang="ru-RU" dirty="0" smtClean="0"/>
              <a:t>«ОПТИМУС» -    КАЗАНЬ 2020г.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000" y="1134000"/>
            <a:ext cx="4860000" cy="484633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ТРЕТЬЕ  ЗАСЕДАНИЕ КЛУБА У НАС БЫЛИ  ГОСТИ ИЗ РАЗНЫХ РЕГИОНОВ НАШЕЙ СТРАНЫ, </a:t>
            </a:r>
          </a:p>
          <a:p>
            <a:pPr>
              <a:defRPr/>
            </a:pPr>
            <a:endParaRPr lang="ru-RU" sz="21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ПРОЯВИВШИЕ ИНТЕРЕС К ИДЕЕ СОЗДАНИЯ МОЛОДЕЖНОГО ПРОФСОЮЗНОГО  ОБЪЕДИНЕНИЯ.</a:t>
            </a:r>
          </a:p>
          <a:p>
            <a:pPr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нем было  одобрено решение о создании Общественной профсоюзной территориальной интеграции молодых ученых и специалистов (ОПТИМУС) Поволжья.   Инициативная группа в лице представителей из четырех регионов: Богданова А.В. (г. Казань), Кадомцевой М.Е., Нефедова Д.В. (все - г. Саратов), Цветкова А.И., Седова А.С.,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Бубнова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Г.М. (все - г. Нижний Новгород), Каримова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А.Г. (г. Уфа).</a:t>
            </a:r>
          </a:p>
        </p:txBody>
      </p:sp>
      <p:pic>
        <p:nvPicPr>
          <p:cNvPr id="1026" name="Picture 2" descr="D:\Desktop\СЪЕЗД\IMG-20200213-WA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1000" y="1809000"/>
            <a:ext cx="6116400" cy="373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1FE287E-7A7D-4B8F-9029-17F74833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Планируемые мероприятия</a:t>
            </a:r>
            <a:endParaRPr lang="ru-RU" dirty="0"/>
          </a:p>
        </p:txBody>
      </p:sp>
      <p:sp>
        <p:nvSpPr>
          <p:cNvPr id="8" name="Стрелка: вправо 7">
            <a:extLst>
              <a:ext uri="{FF2B5EF4-FFF2-40B4-BE49-F238E27FC236}">
                <a16:creationId xmlns="" xmlns:a16="http://schemas.microsoft.com/office/drawing/2014/main" id="{A48C154C-3FA4-4335-B0FB-7F236377D726}"/>
              </a:ext>
            </a:extLst>
          </p:cNvPr>
          <p:cNvSpPr/>
          <p:nvPr/>
        </p:nvSpPr>
        <p:spPr>
          <a:xfrm>
            <a:off x="8481000" y="2574000"/>
            <a:ext cx="2880000" cy="148500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1BEE9D6-ADFC-4877-9809-AD0AE831AB63}"/>
              </a:ext>
            </a:extLst>
          </p:cNvPr>
          <p:cNvSpPr/>
          <p:nvPr/>
        </p:nvSpPr>
        <p:spPr>
          <a:xfrm>
            <a:off x="6616850" y="2945765"/>
            <a:ext cx="1864150" cy="740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EBBE701-E1EB-4DA8-9733-C73CDA8A9647}"/>
              </a:ext>
            </a:extLst>
          </p:cNvPr>
          <p:cNvSpPr/>
          <p:nvPr/>
        </p:nvSpPr>
        <p:spPr>
          <a:xfrm>
            <a:off x="4929524" y="2945764"/>
            <a:ext cx="1886475" cy="740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6D86110-9E15-4D70-B7AB-AED26B826804}"/>
              </a:ext>
            </a:extLst>
          </p:cNvPr>
          <p:cNvSpPr/>
          <p:nvPr/>
        </p:nvSpPr>
        <p:spPr>
          <a:xfrm>
            <a:off x="3243305" y="2945764"/>
            <a:ext cx="1690500" cy="740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131F0AD-44EA-4018-B2C2-815E35B599CF}"/>
              </a:ext>
            </a:extLst>
          </p:cNvPr>
          <p:cNvSpPr/>
          <p:nvPr/>
        </p:nvSpPr>
        <p:spPr>
          <a:xfrm>
            <a:off x="1146000" y="2945764"/>
            <a:ext cx="2097305" cy="740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3461C03-119D-4D01-9DE9-41877984F883}"/>
              </a:ext>
            </a:extLst>
          </p:cNvPr>
          <p:cNvSpPr txBox="1"/>
          <p:nvPr/>
        </p:nvSpPr>
        <p:spPr>
          <a:xfrm>
            <a:off x="8571000" y="2992804"/>
            <a:ext cx="1002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Август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803A5CE-C57E-459E-8D5A-B6D596CB3361}"/>
              </a:ext>
            </a:extLst>
          </p:cNvPr>
          <p:cNvSpPr txBox="1"/>
          <p:nvPr/>
        </p:nvSpPr>
        <p:spPr>
          <a:xfrm>
            <a:off x="6916530" y="3004754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Июнь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73A9E84-6FC3-4A89-937C-CA58C41AC63A}"/>
              </a:ext>
            </a:extLst>
          </p:cNvPr>
          <p:cNvSpPr txBox="1"/>
          <p:nvPr/>
        </p:nvSpPr>
        <p:spPr>
          <a:xfrm>
            <a:off x="5219680" y="3004753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2607769-5E7A-44A5-8769-9C6993022F20}"/>
              </a:ext>
            </a:extLst>
          </p:cNvPr>
          <p:cNvSpPr txBox="1"/>
          <p:nvPr/>
        </p:nvSpPr>
        <p:spPr>
          <a:xfrm>
            <a:off x="3216001" y="3024000"/>
            <a:ext cx="166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Апрель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26978E3-B9FB-4F5D-8524-32D0CE62B411}"/>
              </a:ext>
            </a:extLst>
          </p:cNvPr>
          <p:cNvSpPr txBox="1"/>
          <p:nvPr/>
        </p:nvSpPr>
        <p:spPr>
          <a:xfrm>
            <a:off x="1416000" y="3024000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23 марта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56000" y="3789000"/>
            <a:ext cx="207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accent1"/>
                </a:solidFill>
              </a:rPr>
              <a:t>Провели  Круглый стол на тему «Президентские гранты для некоммерческих организаций</a:t>
            </a:r>
            <a:r>
              <a:rPr lang="ru-RU" sz="1600" dirty="0" smtClean="0">
                <a:solidFill>
                  <a:schemeClr val="accent1"/>
                </a:solidFill>
              </a:rPr>
              <a:t>», </a:t>
            </a:r>
            <a:r>
              <a:rPr lang="ru-RU" sz="1600" dirty="0" smtClean="0">
                <a:solidFill>
                  <a:schemeClr val="accent1"/>
                </a:solidFill>
              </a:rPr>
              <a:t>в </a:t>
            </a:r>
            <a:r>
              <a:rPr lang="ru-RU" sz="1600" dirty="0" err="1" smtClean="0">
                <a:solidFill>
                  <a:schemeClr val="accent1"/>
                </a:solidFill>
              </a:rPr>
              <a:t>онлайн</a:t>
            </a:r>
            <a:r>
              <a:rPr lang="ru-RU" sz="1600" dirty="0" smtClean="0">
                <a:solidFill>
                  <a:schemeClr val="accent1"/>
                </a:solidFill>
              </a:rPr>
              <a:t> формате </a:t>
            </a:r>
            <a:r>
              <a:rPr lang="en-US" sz="1600" dirty="0" smtClean="0">
                <a:solidFill>
                  <a:schemeClr val="accent1"/>
                </a:solidFill>
              </a:rPr>
              <a:t>Zoom -</a:t>
            </a:r>
            <a:r>
              <a:rPr lang="ru-RU" sz="1600" dirty="0" smtClean="0">
                <a:solidFill>
                  <a:schemeClr val="accent1"/>
                </a:solidFill>
              </a:rPr>
              <a:t>конференции.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171000" y="3744000"/>
            <a:ext cx="171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 b="1" dirty="0" smtClean="0"/>
          </a:p>
        </p:txBody>
      </p:sp>
      <p:sp>
        <p:nvSpPr>
          <p:cNvPr id="35" name="Прямоугольник 34"/>
          <p:cNvSpPr/>
          <p:nvPr/>
        </p:nvSpPr>
        <p:spPr>
          <a:xfrm>
            <a:off x="3081000" y="3834000"/>
            <a:ext cx="192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</a:rPr>
              <a:t>Завершен обучения на курсах МФП по тематике «Социальный диалог», «Подготовка резерва председателей Молодежных Советов</a:t>
            </a:r>
            <a:r>
              <a:rPr lang="ru-RU" sz="1400" dirty="0" smtClean="0">
                <a:solidFill>
                  <a:schemeClr val="accent1"/>
                </a:solidFill>
              </a:rPr>
              <a:t>»,»Волонтер» </a:t>
            </a:r>
            <a:r>
              <a:rPr lang="ru-RU" sz="1400" dirty="0" smtClean="0">
                <a:solidFill>
                  <a:schemeClr val="accent1"/>
                </a:solidFill>
              </a:rPr>
              <a:t>защита проектов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571000" y="3789000"/>
            <a:ext cx="1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accent1"/>
                </a:solidFill>
              </a:rPr>
              <a:t>Планирование и </a:t>
            </a:r>
            <a:r>
              <a:rPr lang="ru-RU" sz="1600" dirty="0" smtClean="0">
                <a:solidFill>
                  <a:schemeClr val="accent1"/>
                </a:solidFill>
              </a:rPr>
              <a:t>е</a:t>
            </a:r>
            <a:r>
              <a:rPr lang="ru-RU" sz="1600" dirty="0" smtClean="0">
                <a:solidFill>
                  <a:schemeClr val="accent1"/>
                </a:solidFill>
              </a:rPr>
              <a:t>жемесячное </a:t>
            </a:r>
            <a:r>
              <a:rPr lang="ru-RU" sz="1600" dirty="0" smtClean="0">
                <a:solidFill>
                  <a:schemeClr val="accent1"/>
                </a:solidFill>
              </a:rPr>
              <a:t>проведение в 2021 выездных встреч в различных Институтах РАН</a:t>
            </a:r>
          </a:p>
          <a:p>
            <a:pPr>
              <a:defRPr/>
            </a:pPr>
            <a:r>
              <a:rPr lang="ru-RU" sz="1600" dirty="0" smtClean="0">
                <a:solidFill>
                  <a:schemeClr val="accent1"/>
                </a:solidFill>
              </a:rPr>
              <a:t>Продолжение </a:t>
            </a:r>
            <a:r>
              <a:rPr lang="ru-RU" sz="1600" dirty="0" smtClean="0">
                <a:solidFill>
                  <a:schemeClr val="accent1"/>
                </a:solidFill>
              </a:rPr>
              <a:t>анкетирования</a:t>
            </a:r>
            <a:r>
              <a:rPr lang="ru-RU" sz="1600" dirty="0" smtClean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816000" y="3699000"/>
            <a:ext cx="1755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Участие в V Межрегиональной междисциплинарной молодежная научно-практической конференция</a:t>
            </a:r>
          </a:p>
          <a:p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ВАРНАВИНО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71000" y="3789000"/>
            <a:ext cx="198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</a:rPr>
              <a:t>Обработка </a:t>
            </a:r>
            <a:r>
              <a:rPr lang="ru-RU" sz="1600" dirty="0" smtClean="0">
                <a:solidFill>
                  <a:schemeClr val="accent1"/>
                </a:solidFill>
              </a:rPr>
              <a:t>отправленных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smtClean="0">
                <a:solidFill>
                  <a:schemeClr val="accent1"/>
                </a:solidFill>
              </a:rPr>
              <a:t>в ППО Анкет о работе профкомов с молодежью и взаимодействию со СМУ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7585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01000" y="234000"/>
            <a:ext cx="355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251519" y="980728"/>
            <a:ext cx="10704481" cy="541827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работа с молодежным «активом» МРОПР РАН.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Проводить выездные заседания молодежного объединения «Компас» в ППО. 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Почему выездные? Раньше мы приглашали на тематические встречи в офис профсоюза молодых ученых. Или проводили встречи в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формате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Теперь есть запрос,  от 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Сму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молодежных профактивов различных Институтов на общение  именно в живом формате в своих организациях, что бы привлечь к молодежной тематике как можно большее число молодых ученых в данной организации. Рассказать о деятельности Молодежного профсоюзного объединения, привлечь к молодежным мероприятиям планируемым им, ответить на вопросы, «зачем нужно вступать в профсоюз».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этого было получено согласие председателя МРОПР РАН Юркина В.А. на организацию встреч в Институтах с профактивом 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Сму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которые сами проявили интерес к данным рода мероприятиям.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Кто будет выступать на таких встречах?  Председатель молодежного объединения КОМПАС (Антипина О.В.) и члены Совета объединения  по возможности. Так же обязательно участие либо председателя,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либо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зам.председателя МРОПР РАН или зам.председателя Профсоюза РАН.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17" y="836613"/>
            <a:ext cx="898158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Спасибо за внимание !!!</a:t>
            </a:r>
            <a:endParaRPr lang="ru-RU" dirty="0"/>
          </a:p>
        </p:txBody>
      </p:sp>
      <p:pic>
        <p:nvPicPr>
          <p:cNvPr id="1638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1000" y="2439000"/>
            <a:ext cx="5354999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731000" y="2979000"/>
            <a:ext cx="8415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ПРИЕМСТВЕННОСТИ ПОКОЛЕНИЙ,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НАЧИНАЙ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С НАЧАЛА </a:t>
            </a:r>
          </a:p>
        </p:txBody>
      </p:sp>
    </p:spTree>
    <p:extLst>
      <p:ext uri="{BB962C8B-B14F-4D97-AF65-F5344CB8AC3E}">
        <p14:creationId xmlns="" xmlns:p14="http://schemas.microsoft.com/office/powerpoint/2010/main" val="3278493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56000" y="234000"/>
            <a:ext cx="5226067" cy="76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Научно –практическая молодежная конференция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9004812" y="1449000"/>
            <a:ext cx="3187188" cy="45450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многих институтах Москвы и регионов молодые сотрудники все активней участвуют не только в научной, но и общественной жизни организаций. Интересы молодежи отстаивают и поддерживают Советы молодых ученых, молодежные комиссии при профкомах.</a:t>
            </a:r>
          </a:p>
          <a:p>
            <a:endParaRPr lang="ru-RU" dirty="0"/>
          </a:p>
        </p:txBody>
      </p:sp>
      <p:pic>
        <p:nvPicPr>
          <p:cNvPr id="7" name="Рисунок 14" descr="Банер асс-2018б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1000" y="1404000"/>
            <a:ext cx="24495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36000" y="6894"/>
            <a:ext cx="5106000" cy="685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kern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Информационный стенд и страничка на сайте института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kern="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Профучеба</a:t>
            </a:r>
            <a:r>
              <a:rPr lang="ru-RU" b="1" kern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Московской региональной организации  на «Правде»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kern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Проверка Коллективного Договора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kern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Заключение нового Коллективного Договора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kern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Митинг на Суворовской площади 2017г</a:t>
            </a:r>
            <a:r>
              <a:rPr lang="en-US" b="1" kern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kern="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kern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Экскурсионные поездки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kern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Организация посещения бассейна и спортивного зала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kern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Билеты на новогодние елки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kern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Работа в жилищной комиссии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kern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Участие в Первомайских демонстрациях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kern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Аттестация сотрудников Института (работа в аттестационной комиссии)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b="1" kern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Делегат   VII съезда Профсоюза РАН,  на котором был принят новый устав организации.</a:t>
            </a:r>
            <a:endParaRPr lang="en-US" b="1" kern="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b="1" kern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kern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Научно-практическая молодежная конференция (Всероссийская  Поволжская ассамблея Профсоюза работников РАН)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73776C0-3917-4D9C-A313-D3CF4DC4A976}"/>
              </a:ext>
            </a:extLst>
          </p:cNvPr>
          <p:cNvSpPr/>
          <p:nvPr/>
        </p:nvSpPr>
        <p:spPr>
          <a:xfrm>
            <a:off x="8751000" y="0"/>
            <a:ext cx="3441000" cy="21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52544E9D-83A1-4CEC-B5E1-062CBAAF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369000"/>
            <a:ext cx="6334317" cy="8835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kern="0" dirty="0" smtClean="0">
                <a:solidFill>
                  <a:schemeClr val="tx2"/>
                </a:solidFill>
              </a:rPr>
              <a:t>Статья в журнале </a:t>
            </a:r>
            <a:br>
              <a:rPr lang="ru-RU" sz="3600" b="1" kern="0" dirty="0" smtClean="0">
                <a:solidFill>
                  <a:schemeClr val="tx2"/>
                </a:solidFill>
              </a:rPr>
            </a:br>
            <a:r>
              <a:rPr lang="ru-RU" sz="3600" b="1" kern="0" dirty="0" smtClean="0">
                <a:solidFill>
                  <a:schemeClr val="tx2"/>
                </a:solidFill>
              </a:rPr>
              <a:t>«Научное сообщество»  №11</a:t>
            </a:r>
            <a:br>
              <a:rPr lang="ru-RU" sz="3600" b="1" kern="0" dirty="0" smtClean="0">
                <a:solidFill>
                  <a:schemeClr val="tx2"/>
                </a:solidFill>
              </a:rPr>
            </a:br>
            <a:r>
              <a:rPr lang="ru-RU" sz="3600" b="1" kern="0" dirty="0" smtClean="0">
                <a:solidFill>
                  <a:schemeClr val="tx2"/>
                </a:solidFill>
              </a:rPr>
              <a:t>2018г.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10" name="Picture 2" descr="http://www.ras.ru/FStorage/Download.aspx?id=43845602-0e7c-4178-be4f-630ef1c3ca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000" y="1719000"/>
            <a:ext cx="3095625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5" descr="20190515_15005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1000" y="504000"/>
            <a:ext cx="4230000" cy="55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6202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4E98BBD9-C0F9-4A9F-8999-9767674D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00" y="639000"/>
            <a:ext cx="10515600" cy="5310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Воспитание кадрового резерва -  стимул для вступления в профсоюз вновь поступающих на работу сотрудников. Не увидев в профкоме своих ровесников, молодой ученый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задумывается: «Буду ли я понят другим поколением, будут ли близки для него мои проблемы?» Поэтому считаю, что очень важно привлекать, молодых сотрудников в профкомы, заинтересовывать, удерживать, чтобы профсоюз стал средоточием опыта разных поколений. Шагом в этом направлении может стать создание секции молодых председателей профкомов в МРОПР РАН или  Профсоюза РАН.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профсоюзе нужен человек, курирующий молодежный вопрос, тогда молодежь с большей охотой будет вступать в проф. организацию.</a:t>
            </a:r>
          </a:p>
          <a:p>
            <a:pPr>
              <a:buNone/>
              <a:defRPr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0142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DACCC89-75B5-40B0-9CFD-032EC5CF6799}"/>
              </a:ext>
            </a:extLst>
          </p:cNvPr>
          <p:cNvSpPr>
            <a:spLocks/>
          </p:cNvSpPr>
          <p:nvPr/>
        </p:nvSpPr>
        <p:spPr>
          <a:xfrm>
            <a:off x="5800657" y="695662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C336B2F-8212-4D82-838D-3247E571E6DA}"/>
              </a:ext>
            </a:extLst>
          </p:cNvPr>
          <p:cNvSpPr>
            <a:spLocks/>
          </p:cNvSpPr>
          <p:nvPr/>
        </p:nvSpPr>
        <p:spPr>
          <a:xfrm>
            <a:off x="5800657" y="2215526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D2C608C-875D-4803-9E9A-207667A1855F}"/>
              </a:ext>
            </a:extLst>
          </p:cNvPr>
          <p:cNvSpPr>
            <a:spLocks/>
          </p:cNvSpPr>
          <p:nvPr/>
        </p:nvSpPr>
        <p:spPr>
          <a:xfrm>
            <a:off x="5834088" y="3729840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F7625622-E5A4-4513-BEA6-C0C12F844320}"/>
              </a:ext>
            </a:extLst>
          </p:cNvPr>
          <p:cNvSpPr>
            <a:spLocks/>
          </p:cNvSpPr>
          <p:nvPr/>
        </p:nvSpPr>
        <p:spPr>
          <a:xfrm>
            <a:off x="5834088" y="5249704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C:\Users\Ольга\Desktop\КЛУБ КОМПАС\Компас 00 (1)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1788" b="1788"/>
          <a:stretch>
            <a:fillRect/>
          </a:stretch>
        </p:blipFill>
        <p:spPr bwMode="auto">
          <a:xfrm>
            <a:off x="1326000" y="3699000"/>
            <a:ext cx="4551362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http://www.ras.ru/FStorage/Download.aspx?id=f0eb4d1c-cade-490d-a15e-2db96be201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79725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2766000" y="1044000"/>
            <a:ext cx="319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Статья о создании клуба «КОМПАС».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«Научное сообщество»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№4 2019г.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996000" y="594000"/>
            <a:ext cx="400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"Клубное Объединение Молодых Профсоюзных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Активистов Столицы (КОМПАС). "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36000" y="2259000"/>
            <a:ext cx="537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«Клубная идея» была поддержана председателем Московской региональной организации Профсоюза В.А.Юркиным, а также руководством центрального Профсоюза: председателем В.П.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Калинушкиным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его заместителем, курирующем вопросы молодежной политики, Я.Л.Богомоловым. </a:t>
            </a:r>
          </a:p>
        </p:txBody>
      </p:sp>
    </p:spTree>
    <p:extLst>
      <p:ext uri="{BB962C8B-B14F-4D97-AF65-F5344CB8AC3E}">
        <p14:creationId xmlns="" xmlns:p14="http://schemas.microsoft.com/office/powerpoint/2010/main" val="3550233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73776C0-3917-4D9C-A313-D3CF4DC4A976}"/>
              </a:ext>
            </a:extLst>
          </p:cNvPr>
          <p:cNvSpPr/>
          <p:nvPr/>
        </p:nvSpPr>
        <p:spPr>
          <a:xfrm>
            <a:off x="8751000" y="0"/>
            <a:ext cx="3441000" cy="21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52544E9D-83A1-4CEC-B5E1-062CBAAF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3" y="430471"/>
            <a:ext cx="7234317" cy="88353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2"/>
                </a:solidFill>
              </a:rPr>
              <a:t>Цель </a:t>
            </a:r>
            <a:r>
              <a:rPr lang="ru-RU" sz="3100" dirty="0" smtClean="0">
                <a:solidFill>
                  <a:schemeClr val="accent2"/>
                </a:solidFill>
              </a:rPr>
              <a:t>молодежного объединения</a:t>
            </a:r>
            <a:r>
              <a:rPr lang="ru-RU" sz="3100" dirty="0" smtClean="0">
                <a:solidFill>
                  <a:schemeClr val="accent2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CE8180A0-DE95-4532-87BB-D9CEB4C8C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000" y="1314000"/>
            <a:ext cx="5580000" cy="48600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chemeClr val="accent2"/>
                </a:solidFill>
              </a:rPr>
              <a:t>Привлечение молодых ученых в члены профсоюза и профактив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ru-RU" sz="4000" b="1" dirty="0" smtClean="0">
              <a:solidFill>
                <a:schemeClr val="accent2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chemeClr val="accent2"/>
                </a:solidFill>
              </a:rPr>
              <a:t>Наладить взаимодействие между Советами молодых ученых  ППО и профактивом  ППО (могут быть партнерами  при взаимодействии с работодателем)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ru-RU" sz="4000" b="1" dirty="0" smtClean="0">
              <a:solidFill>
                <a:schemeClr val="accent2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chemeClr val="accent2"/>
                </a:solidFill>
              </a:rPr>
              <a:t>Подготовка кадрового профсоюзного резерва (Лидеры СМУ – готовые профсоюзные кадры)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endParaRPr lang="ru-RU" sz="2400" dirty="0"/>
          </a:p>
        </p:txBody>
      </p:sp>
      <p:pic>
        <p:nvPicPr>
          <p:cNvPr id="13" name="Picture 2" descr="D:\Мои документы\Оленька\ПРОФСОЮЗ\МОЛОДЕЖНЫЙ ВОПРОС\ФОРУМ\ФОТОГРАФИИ\IMG-20191202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1000" y="2445601"/>
            <a:ext cx="4500000" cy="346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СМУ РАН - SciDa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6000" y="369000"/>
            <a:ext cx="3330000" cy="18625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6202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/>
              <a:t>Почему </a:t>
            </a:r>
            <a:r>
              <a:rPr lang="ru-RU" sz="3600" b="1" dirty="0" err="1" smtClean="0"/>
              <a:t>СМУиСы</a:t>
            </a:r>
            <a:r>
              <a:rPr lang="ru-RU" sz="3600" b="1" dirty="0" smtClean="0"/>
              <a:t> и Профактив?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6000" y="1449000"/>
            <a:ext cx="10972800" cy="4140000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СМУиС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главным образом направлена на рост научного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потенциала научных организаций и закрепления в них молодых ученых, а деятельность профсоюза выглядит намного шире: охватывает как научную, так и социально-правовую стороны жизни научных организаций. Взаимодействие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СМУиС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 профсоюзов должно способствовать развитию и научно-административному росту молодых сотрудников, подготовке кадрового резерва, как в научной, так и в профсоюзной сфере, а также созданию комфортных условий для трудовой деятельности в коллективах.</a:t>
            </a:r>
          </a:p>
          <a:p>
            <a:pPr algn="just"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Взаимодействовать как партнеры при решении различных вопросов со своим работодателем.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DACCC89-75B5-40B0-9CFD-032EC5CF6799}"/>
              </a:ext>
            </a:extLst>
          </p:cNvPr>
          <p:cNvSpPr>
            <a:spLocks/>
          </p:cNvSpPr>
          <p:nvPr/>
        </p:nvSpPr>
        <p:spPr>
          <a:xfrm>
            <a:off x="5826000" y="684000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C336B2F-8212-4D82-838D-3247E571E6DA}"/>
              </a:ext>
            </a:extLst>
          </p:cNvPr>
          <p:cNvSpPr>
            <a:spLocks/>
          </p:cNvSpPr>
          <p:nvPr/>
        </p:nvSpPr>
        <p:spPr>
          <a:xfrm>
            <a:off x="5826000" y="2214000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D2C608C-875D-4803-9E9A-207667A1855F}"/>
              </a:ext>
            </a:extLst>
          </p:cNvPr>
          <p:cNvSpPr>
            <a:spLocks/>
          </p:cNvSpPr>
          <p:nvPr/>
        </p:nvSpPr>
        <p:spPr>
          <a:xfrm>
            <a:off x="5834088" y="3729840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F7625622-E5A4-4513-BEA6-C0C12F844320}"/>
              </a:ext>
            </a:extLst>
          </p:cNvPr>
          <p:cNvSpPr>
            <a:spLocks/>
          </p:cNvSpPr>
          <p:nvPr/>
        </p:nvSpPr>
        <p:spPr>
          <a:xfrm>
            <a:off x="5826000" y="5229000"/>
            <a:ext cx="675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D:\Desktop\МФП\Молодежка\Компас 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000" y="1449000"/>
            <a:ext cx="5265000" cy="372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01000" y="864000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КАК ПЛОЩАДКА ДЛЯ СОЗДАНИЯ, В ПЕРВУЮ ОЧЕРЕДЬ, КОММУНИКАЦИОННОГО ПРОСТРАНСТВА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1000" y="1989000"/>
            <a:ext cx="580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ПОДЕЛИТЬСЯ ОПЫТОМ РАБОТЫ В СМУ ИЛИ ПРОФКОМЕ, ПОЛУЧИТЬ НЕДОСТАЮЩУЮ ИНФОРМАЦИЮ ПО ИНТЕРЕСУЮЩИМ ВОПРОСАМ СОЦИАЛЬНО-ПРАВОВОГО ИЛИ НАУЧНО-ПРАКТИЧЕСКОГО ХАРАКТЕРА,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1000" y="3834000"/>
            <a:ext cx="576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ПОЛУЧИТЬ НЕОБХОДИМУЮ (МИНИМАЛЬНУЮ) БАЗУ ЗНАНИЙ ДЛЯ РАБТОЫ В ПРОФКОМЕ, ЕСЛИ ТАКОЙ ЗАПРОС У ЧЕЛОВЕКА ИМЕЕТСЯ,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6000" y="54990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ПРИВЛЕЧЕНИЯ В ПРОФСОЮЗНЫЙ АКТИВ МОЛОДЫХ СОТРУДНИКОВ НАУЧНЫХ УЧРЕЖДЕНИЙ (</a:t>
            </a:r>
            <a:r>
              <a:rPr lang="ru-RU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КАДРОВЫЙ РЕЗЕРВ)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233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амопрезентаци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3473"/>
      </a:accent1>
      <a:accent2>
        <a:srgbClr val="034873"/>
      </a:accent2>
      <a:accent3>
        <a:srgbClr val="FBB812"/>
      </a:accent3>
      <a:accent4>
        <a:srgbClr val="F2B84B"/>
      </a:accent4>
      <a:accent5>
        <a:srgbClr val="F2F2F2"/>
      </a:accent5>
      <a:accent6>
        <a:srgbClr val="FFFFFF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1230</Words>
  <Application>Microsoft Office PowerPoint</Application>
  <PresentationFormat>Произвольный</PresentationFormat>
  <Paragraphs>117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Молодежное профсоюзное объединение «КОМПАС»</vt:lpstr>
      <vt:lpstr>Слайд 2</vt:lpstr>
      <vt:lpstr>V- Научно –практическая молодежная конференция</vt:lpstr>
      <vt:lpstr> Статья в журнале  «Научное сообщество»  №11 2018г. </vt:lpstr>
      <vt:lpstr>Слайд 5</vt:lpstr>
      <vt:lpstr>Слайд 6</vt:lpstr>
      <vt:lpstr>Цель молодежного объединения: </vt:lpstr>
      <vt:lpstr>Почему СМУиСы и Профактив? </vt:lpstr>
      <vt:lpstr>Слайд 9</vt:lpstr>
      <vt:lpstr>Слайд 10</vt:lpstr>
      <vt:lpstr>Слайд 11</vt:lpstr>
      <vt:lpstr>Слайд 12</vt:lpstr>
      <vt:lpstr>«ОПТИМУС» -    КАЗАНЬ 2020г. </vt:lpstr>
      <vt:lpstr>Планируемые мероприятия</vt:lpstr>
      <vt:lpstr>Слайд 15</vt:lpstr>
      <vt:lpstr>Спасибо за внимание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Ольга</cp:lastModifiedBy>
  <cp:revision>38</cp:revision>
  <dcterms:created xsi:type="dcterms:W3CDTF">2020-07-24T16:52:01Z</dcterms:created>
  <dcterms:modified xsi:type="dcterms:W3CDTF">2021-05-16T15:54:09Z</dcterms:modified>
</cp:coreProperties>
</file>