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5"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2636" autoAdjust="0"/>
  </p:normalViewPr>
  <p:slideViewPr>
    <p:cSldViewPr snapToGrid="0">
      <p:cViewPr>
        <p:scale>
          <a:sx n="104" d="100"/>
          <a:sy n="104" d="100"/>
        </p:scale>
        <p:origin x="-80"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ru-RU"/>
              <a:t>Образец заголовка</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580EDB77-4AFC-4CB3-B237-111AB7F15F7C}" type="datetimeFigureOut">
              <a:rPr lang="ru-RU" smtClean="0"/>
              <a:pPr/>
              <a:t>15.05.2021</a:t>
            </a:fld>
            <a:endParaRPr lang="ru-RU"/>
          </a:p>
        </p:txBody>
      </p:sp>
      <p:sp>
        <p:nvSpPr>
          <p:cNvPr id="5" name="Footer Placeholder 4"/>
          <p:cNvSpPr>
            <a:spLocks noGrp="1"/>
          </p:cNvSpPr>
          <p:nvPr>
            <p:ph type="ftr" sz="quarter" idx="11"/>
          </p:nvPr>
        </p:nvSpPr>
        <p:spPr>
          <a:xfrm>
            <a:off x="1371600" y="4323845"/>
            <a:ext cx="6400800" cy="365125"/>
          </a:xfrm>
        </p:spPr>
        <p:txBody>
          <a:bodyPr/>
          <a:lstStyle/>
          <a:p>
            <a:endParaRPr lang="ru-RU"/>
          </a:p>
        </p:txBody>
      </p:sp>
      <p:sp>
        <p:nvSpPr>
          <p:cNvPr id="6" name="Slide Number Placeholder 5"/>
          <p:cNvSpPr>
            <a:spLocks noGrp="1"/>
          </p:cNvSpPr>
          <p:nvPr>
            <p:ph type="sldNum" sz="quarter" idx="12"/>
          </p:nvPr>
        </p:nvSpPr>
        <p:spPr>
          <a:xfrm>
            <a:off x="8077200" y="1430866"/>
            <a:ext cx="2743200" cy="365125"/>
          </a:xfrm>
        </p:spPr>
        <p:txBody>
          <a:bodyPr/>
          <a:lstStyle/>
          <a:p>
            <a:fld id="{ECA0F0D1-75FC-4062-AE39-473B28EE72AF}" type="slidenum">
              <a:rPr lang="ru-RU" smtClean="0"/>
              <a:pPr/>
              <a:t>‹#›</a:t>
            </a:fld>
            <a:endParaRPr lang="ru-RU"/>
          </a:p>
        </p:txBody>
      </p:sp>
    </p:spTree>
    <p:extLst>
      <p:ext uri="{BB962C8B-B14F-4D97-AF65-F5344CB8AC3E}">
        <p14:creationId xmlns:p14="http://schemas.microsoft.com/office/powerpoint/2010/main" val="3211308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580EDB77-4AFC-4CB3-B237-111AB7F15F7C}" type="datetimeFigureOut">
              <a:rPr lang="ru-RU" smtClean="0"/>
              <a:pPr/>
              <a:t>15.05.2021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ECA0F0D1-75FC-4062-AE39-473B28EE72AF}" type="slidenum">
              <a:rPr lang="ru-RU" smtClean="0"/>
              <a:pPr/>
              <a:t>‹#›</a:t>
            </a:fld>
            <a:endParaRPr lang="ru-RU"/>
          </a:p>
        </p:txBody>
      </p:sp>
    </p:spTree>
    <p:extLst>
      <p:ext uri="{BB962C8B-B14F-4D97-AF65-F5344CB8AC3E}">
        <p14:creationId xmlns:p14="http://schemas.microsoft.com/office/powerpoint/2010/main" val="17869753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Заголовок и подпись">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ru-RU"/>
              <a:t>Образец заголовка</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580EDB77-4AFC-4CB3-B237-111AB7F15F7C}" type="datetimeFigureOut">
              <a:rPr lang="ru-RU" smtClean="0"/>
              <a:pPr/>
              <a:t>15.05.2021</a:t>
            </a:fld>
            <a:endParaRPr lang="ru-RU"/>
          </a:p>
        </p:txBody>
      </p:sp>
      <p:sp>
        <p:nvSpPr>
          <p:cNvPr id="6" name="Footer Placeholder 5"/>
          <p:cNvSpPr>
            <a:spLocks noGrp="1"/>
          </p:cNvSpPr>
          <p:nvPr>
            <p:ph type="ftr" sz="quarter" idx="11"/>
          </p:nvPr>
        </p:nvSpPr>
        <p:spPr>
          <a:xfrm>
            <a:off x="685800" y="379941"/>
            <a:ext cx="6991492" cy="365125"/>
          </a:xfrm>
        </p:spPr>
        <p:txBody>
          <a:bodyPr/>
          <a:lstStyle/>
          <a:p>
            <a:endParaRPr lang="ru-RU"/>
          </a:p>
        </p:txBody>
      </p:sp>
      <p:sp>
        <p:nvSpPr>
          <p:cNvPr id="7" name="Slide Number Placeholder 6"/>
          <p:cNvSpPr>
            <a:spLocks noGrp="1"/>
          </p:cNvSpPr>
          <p:nvPr>
            <p:ph type="sldNum" sz="quarter" idx="12"/>
          </p:nvPr>
        </p:nvSpPr>
        <p:spPr>
          <a:xfrm>
            <a:off x="10862452" y="381000"/>
            <a:ext cx="643748" cy="365125"/>
          </a:xfrm>
        </p:spPr>
        <p:txBody>
          <a:bodyPr/>
          <a:lstStyle/>
          <a:p>
            <a:fld id="{ECA0F0D1-75FC-4062-AE39-473B28EE72AF}" type="slidenum">
              <a:rPr lang="ru-RU" smtClean="0"/>
              <a:pPr/>
              <a:t>‹#›</a:t>
            </a:fld>
            <a:endParaRPr lang="ru-RU"/>
          </a:p>
        </p:txBody>
      </p:sp>
    </p:spTree>
    <p:extLst>
      <p:ext uri="{BB962C8B-B14F-4D97-AF65-F5344CB8AC3E}">
        <p14:creationId xmlns:p14="http://schemas.microsoft.com/office/powerpoint/2010/main" val="27979967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Цитата с подписью">
    <p:spTree>
      <p:nvGrpSpPr>
        <p:cNvPr id="1" name=""/>
        <p:cNvGrpSpPr/>
        <p:nvPr/>
      </p:nvGrpSpPr>
      <p:grpSpPr>
        <a:xfrm>
          <a:off x="0" y="0"/>
          <a:ext cx="0" cy="0"/>
          <a:chOff x="0" y="0"/>
          <a:chExt cx="0" cy="0"/>
        </a:xfrm>
      </p:grpSpPr>
      <p:pic>
        <p:nvPicPr>
          <p:cNvPr id="11" name="Picture 10"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ru-RU"/>
              <a:t>Образец заголовка</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580EDB77-4AFC-4CB3-B237-111AB7F15F7C}" type="datetimeFigureOut">
              <a:rPr lang="ru-RU" smtClean="0"/>
              <a:pPr/>
              <a:t>15.05.2021</a:t>
            </a:fld>
            <a:endParaRPr lang="ru-RU"/>
          </a:p>
        </p:txBody>
      </p:sp>
      <p:sp>
        <p:nvSpPr>
          <p:cNvPr id="6" name="Footer Placeholder 5"/>
          <p:cNvSpPr>
            <a:spLocks noGrp="1"/>
          </p:cNvSpPr>
          <p:nvPr>
            <p:ph type="ftr" sz="quarter" idx="11"/>
          </p:nvPr>
        </p:nvSpPr>
        <p:spPr>
          <a:xfrm>
            <a:off x="685800" y="379941"/>
            <a:ext cx="6991492" cy="365125"/>
          </a:xfrm>
        </p:spPr>
        <p:txBody>
          <a:bodyPr/>
          <a:lstStyle/>
          <a:p>
            <a:endParaRPr lang="ru-RU"/>
          </a:p>
        </p:txBody>
      </p:sp>
      <p:sp>
        <p:nvSpPr>
          <p:cNvPr id="7" name="Slide Number Placeholder 6"/>
          <p:cNvSpPr>
            <a:spLocks noGrp="1"/>
          </p:cNvSpPr>
          <p:nvPr>
            <p:ph type="sldNum" sz="quarter" idx="12"/>
          </p:nvPr>
        </p:nvSpPr>
        <p:spPr>
          <a:xfrm>
            <a:off x="10862452" y="381000"/>
            <a:ext cx="643748" cy="365125"/>
          </a:xfrm>
        </p:spPr>
        <p:txBody>
          <a:bodyPr/>
          <a:lstStyle/>
          <a:p>
            <a:fld id="{ECA0F0D1-75FC-4062-AE39-473B28EE72AF}" type="slidenum">
              <a:rPr lang="ru-RU" smtClean="0"/>
              <a:pPr/>
              <a:t>‹#›</a:t>
            </a:fld>
            <a:endParaRPr lang="ru-RU"/>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0940745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Карточка имени">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ru-RU"/>
              <a:t>Образец заголовка</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580EDB77-4AFC-4CB3-B237-111AB7F15F7C}" type="datetimeFigureOut">
              <a:rPr lang="ru-RU" smtClean="0"/>
              <a:pPr/>
              <a:t>15.05.2021</a:t>
            </a:fld>
            <a:endParaRPr lang="ru-RU"/>
          </a:p>
        </p:txBody>
      </p:sp>
      <p:sp>
        <p:nvSpPr>
          <p:cNvPr id="6" name="Footer Placeholder 5"/>
          <p:cNvSpPr>
            <a:spLocks noGrp="1"/>
          </p:cNvSpPr>
          <p:nvPr>
            <p:ph type="ftr" sz="quarter" idx="11"/>
          </p:nvPr>
        </p:nvSpPr>
        <p:spPr>
          <a:xfrm>
            <a:off x="685800" y="378883"/>
            <a:ext cx="6991492" cy="365125"/>
          </a:xfrm>
        </p:spPr>
        <p:txBody>
          <a:bodyPr/>
          <a:lstStyle/>
          <a:p>
            <a:endParaRPr lang="ru-RU"/>
          </a:p>
        </p:txBody>
      </p:sp>
      <p:sp>
        <p:nvSpPr>
          <p:cNvPr id="7" name="Slide Number Placeholder 6"/>
          <p:cNvSpPr>
            <a:spLocks noGrp="1"/>
          </p:cNvSpPr>
          <p:nvPr>
            <p:ph type="sldNum" sz="quarter" idx="12"/>
          </p:nvPr>
        </p:nvSpPr>
        <p:spPr>
          <a:xfrm>
            <a:off x="10862452" y="381000"/>
            <a:ext cx="643748" cy="365125"/>
          </a:xfrm>
        </p:spPr>
        <p:txBody>
          <a:bodyPr/>
          <a:lstStyle/>
          <a:p>
            <a:fld id="{ECA0F0D1-75FC-4062-AE39-473B28EE72AF}" type="slidenum">
              <a:rPr lang="ru-RU" smtClean="0"/>
              <a:pPr/>
              <a:t>‹#›</a:t>
            </a:fld>
            <a:endParaRPr lang="ru-RU"/>
          </a:p>
        </p:txBody>
      </p:sp>
    </p:spTree>
    <p:extLst>
      <p:ext uri="{BB962C8B-B14F-4D97-AF65-F5344CB8AC3E}">
        <p14:creationId xmlns:p14="http://schemas.microsoft.com/office/powerpoint/2010/main" val="2920605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ru-RU"/>
              <a:t>Образец заголовка</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3" name="Date Placeholder 2"/>
          <p:cNvSpPr>
            <a:spLocks noGrp="1"/>
          </p:cNvSpPr>
          <p:nvPr>
            <p:ph type="dt" sz="half" idx="10"/>
          </p:nvPr>
        </p:nvSpPr>
        <p:spPr/>
        <p:txBody>
          <a:bodyPr/>
          <a:lstStyle/>
          <a:p>
            <a:fld id="{580EDB77-4AFC-4CB3-B237-111AB7F15F7C}" type="datetimeFigureOut">
              <a:rPr lang="ru-RU" smtClean="0"/>
              <a:pPr/>
              <a:t>15.05.2021</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ECA0F0D1-75FC-4062-AE39-473B28EE72AF}" type="slidenum">
              <a:rPr lang="ru-RU" smtClean="0"/>
              <a:pPr/>
              <a:t>‹#›</a:t>
            </a:fld>
            <a:endParaRPr lang="ru-RU"/>
          </a:p>
        </p:txBody>
      </p:sp>
    </p:spTree>
    <p:extLst>
      <p:ext uri="{BB962C8B-B14F-4D97-AF65-F5344CB8AC3E}">
        <p14:creationId xmlns:p14="http://schemas.microsoft.com/office/powerpoint/2010/main" val="41992625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ru-RU"/>
              <a:t>Образец заголовка</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3" name="Date Placeholder 2"/>
          <p:cNvSpPr>
            <a:spLocks noGrp="1"/>
          </p:cNvSpPr>
          <p:nvPr>
            <p:ph type="dt" sz="half" idx="10"/>
          </p:nvPr>
        </p:nvSpPr>
        <p:spPr/>
        <p:txBody>
          <a:bodyPr/>
          <a:lstStyle/>
          <a:p>
            <a:fld id="{580EDB77-4AFC-4CB3-B237-111AB7F15F7C}" type="datetimeFigureOut">
              <a:rPr lang="ru-RU" smtClean="0"/>
              <a:pPr/>
              <a:t>15.05.2021</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ECA0F0D1-75FC-4062-AE39-473B28EE72AF}" type="slidenum">
              <a:rPr lang="ru-RU" smtClean="0"/>
              <a:pPr/>
              <a:t>‹#›</a:t>
            </a:fld>
            <a:endParaRPr lang="ru-RU"/>
          </a:p>
        </p:txBody>
      </p:sp>
    </p:spTree>
    <p:extLst>
      <p:ext uri="{BB962C8B-B14F-4D97-AF65-F5344CB8AC3E}">
        <p14:creationId xmlns:p14="http://schemas.microsoft.com/office/powerpoint/2010/main" val="40193883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580EDB77-4AFC-4CB3-B237-111AB7F15F7C}" type="datetimeFigureOut">
              <a:rPr lang="ru-RU" smtClean="0"/>
              <a:pPr/>
              <a:t>15.05.2021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CA0F0D1-75FC-4062-AE39-473B28EE72AF}" type="slidenum">
              <a:rPr lang="ru-RU" smtClean="0"/>
              <a:pPr/>
              <a:t>‹#›</a:t>
            </a:fld>
            <a:endParaRPr lang="ru-RU"/>
          </a:p>
        </p:txBody>
      </p:sp>
    </p:spTree>
    <p:extLst>
      <p:ext uri="{BB962C8B-B14F-4D97-AF65-F5344CB8AC3E}">
        <p14:creationId xmlns:p14="http://schemas.microsoft.com/office/powerpoint/2010/main" val="9452307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ru-RU"/>
              <a:t>Образец заголовка</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580EDB77-4AFC-4CB3-B237-111AB7F15F7C}" type="datetimeFigureOut">
              <a:rPr lang="ru-RU" smtClean="0"/>
              <a:pPr/>
              <a:t>15.05.2021</a:t>
            </a:fld>
            <a:endParaRPr lang="ru-RU"/>
          </a:p>
        </p:txBody>
      </p:sp>
      <p:sp>
        <p:nvSpPr>
          <p:cNvPr id="5" name="Footer Placeholder 4"/>
          <p:cNvSpPr>
            <a:spLocks noGrp="1"/>
          </p:cNvSpPr>
          <p:nvPr>
            <p:ph type="ftr" sz="quarter" idx="11"/>
          </p:nvPr>
        </p:nvSpPr>
        <p:spPr>
          <a:xfrm>
            <a:off x="685800" y="381000"/>
            <a:ext cx="6991492" cy="365125"/>
          </a:xfrm>
        </p:spPr>
        <p:txBody>
          <a:bodyPr/>
          <a:lstStyle/>
          <a:p>
            <a:endParaRPr lang="ru-RU"/>
          </a:p>
        </p:txBody>
      </p:sp>
      <p:sp>
        <p:nvSpPr>
          <p:cNvPr id="6" name="Slide Number Placeholder 5"/>
          <p:cNvSpPr>
            <a:spLocks noGrp="1"/>
          </p:cNvSpPr>
          <p:nvPr>
            <p:ph type="sldNum" sz="quarter" idx="12"/>
          </p:nvPr>
        </p:nvSpPr>
        <p:spPr>
          <a:xfrm>
            <a:off x="10862452" y="381000"/>
            <a:ext cx="643748" cy="365125"/>
          </a:xfrm>
        </p:spPr>
        <p:txBody>
          <a:bodyPr/>
          <a:lstStyle/>
          <a:p>
            <a:fld id="{ECA0F0D1-75FC-4062-AE39-473B28EE72AF}" type="slidenum">
              <a:rPr lang="ru-RU" smtClean="0"/>
              <a:pPr/>
              <a:t>‹#›</a:t>
            </a:fld>
            <a:endParaRPr lang="ru-RU"/>
          </a:p>
        </p:txBody>
      </p:sp>
    </p:spTree>
    <p:extLst>
      <p:ext uri="{BB962C8B-B14F-4D97-AF65-F5344CB8AC3E}">
        <p14:creationId xmlns:p14="http://schemas.microsoft.com/office/powerpoint/2010/main" val="32439716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580EDB77-4AFC-4CB3-B237-111AB7F15F7C}" type="datetimeFigureOut">
              <a:rPr lang="ru-RU" smtClean="0"/>
              <a:pPr/>
              <a:t>15.05.2021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CA0F0D1-75FC-4062-AE39-473B28EE72AF}" type="slidenum">
              <a:rPr lang="ru-RU" smtClean="0"/>
              <a:pPr/>
              <a:t>‹#›</a:t>
            </a:fld>
            <a:endParaRPr lang="ru-RU"/>
          </a:p>
        </p:txBody>
      </p:sp>
    </p:spTree>
    <p:extLst>
      <p:ext uri="{BB962C8B-B14F-4D97-AF65-F5344CB8AC3E}">
        <p14:creationId xmlns:p14="http://schemas.microsoft.com/office/powerpoint/2010/main" val="23685998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ru-RU"/>
              <a:t>Образец заголовка</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580EDB77-4AFC-4CB3-B237-111AB7F15F7C}" type="datetimeFigureOut">
              <a:rPr lang="ru-RU" smtClean="0"/>
              <a:pPr/>
              <a:t>15.05.2021</a:t>
            </a:fld>
            <a:endParaRPr lang="ru-RU"/>
          </a:p>
        </p:txBody>
      </p:sp>
      <p:sp>
        <p:nvSpPr>
          <p:cNvPr id="5" name="Footer Placeholder 4"/>
          <p:cNvSpPr>
            <a:spLocks noGrp="1"/>
          </p:cNvSpPr>
          <p:nvPr>
            <p:ph type="ftr" sz="quarter" idx="11"/>
          </p:nvPr>
        </p:nvSpPr>
        <p:spPr>
          <a:xfrm>
            <a:off x="685800" y="381001"/>
            <a:ext cx="6991492" cy="364065"/>
          </a:xfrm>
        </p:spPr>
        <p:txBody>
          <a:bodyPr/>
          <a:lstStyle/>
          <a:p>
            <a:endParaRPr lang="ru-RU"/>
          </a:p>
        </p:txBody>
      </p:sp>
      <p:sp>
        <p:nvSpPr>
          <p:cNvPr id="6" name="Slide Number Placeholder 5"/>
          <p:cNvSpPr>
            <a:spLocks noGrp="1"/>
          </p:cNvSpPr>
          <p:nvPr>
            <p:ph type="sldNum" sz="quarter" idx="12"/>
          </p:nvPr>
        </p:nvSpPr>
        <p:spPr>
          <a:xfrm>
            <a:off x="10862452" y="381000"/>
            <a:ext cx="643748" cy="365125"/>
          </a:xfrm>
        </p:spPr>
        <p:txBody>
          <a:bodyPr/>
          <a:lstStyle/>
          <a:p>
            <a:fld id="{ECA0F0D1-75FC-4062-AE39-473B28EE72AF}" type="slidenum">
              <a:rPr lang="ru-RU" smtClean="0"/>
              <a:pPr/>
              <a:t>‹#›</a:t>
            </a:fld>
            <a:endParaRPr lang="ru-RU"/>
          </a:p>
        </p:txBody>
      </p:sp>
    </p:spTree>
    <p:extLst>
      <p:ext uri="{BB962C8B-B14F-4D97-AF65-F5344CB8AC3E}">
        <p14:creationId xmlns:p14="http://schemas.microsoft.com/office/powerpoint/2010/main" val="15267606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580EDB77-4AFC-4CB3-B237-111AB7F15F7C}" type="datetimeFigureOut">
              <a:rPr lang="ru-RU" smtClean="0"/>
              <a:pPr/>
              <a:t>15.05.2021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ECA0F0D1-75FC-4062-AE39-473B28EE72AF}" type="slidenum">
              <a:rPr lang="ru-RU" smtClean="0"/>
              <a:pPr/>
              <a:t>‹#›</a:t>
            </a:fld>
            <a:endParaRPr lang="ru-RU"/>
          </a:p>
        </p:txBody>
      </p:sp>
    </p:spTree>
    <p:extLst>
      <p:ext uri="{BB962C8B-B14F-4D97-AF65-F5344CB8AC3E}">
        <p14:creationId xmlns:p14="http://schemas.microsoft.com/office/powerpoint/2010/main" val="23868657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ru-RU"/>
              <a:t>Образец заголовка</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85800" y="3132666"/>
            <a:ext cx="5311775" cy="3086019"/>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172200" y="3132666"/>
            <a:ext cx="5334000" cy="3086019"/>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580EDB77-4AFC-4CB3-B237-111AB7F15F7C}" type="datetimeFigureOut">
              <a:rPr lang="ru-RU" smtClean="0"/>
              <a:pPr/>
              <a:t>15.05.2021</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ECA0F0D1-75FC-4062-AE39-473B28EE72AF}" type="slidenum">
              <a:rPr lang="ru-RU" smtClean="0"/>
              <a:pPr/>
              <a:t>‹#›</a:t>
            </a:fld>
            <a:endParaRPr lang="ru-RU"/>
          </a:p>
        </p:txBody>
      </p:sp>
    </p:spTree>
    <p:extLst>
      <p:ext uri="{BB962C8B-B14F-4D97-AF65-F5344CB8AC3E}">
        <p14:creationId xmlns:p14="http://schemas.microsoft.com/office/powerpoint/2010/main" val="18859126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580EDB77-4AFC-4CB3-B237-111AB7F15F7C}" type="datetimeFigureOut">
              <a:rPr lang="ru-RU" smtClean="0"/>
              <a:pPr/>
              <a:t>15.05.2021</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ECA0F0D1-75FC-4062-AE39-473B28EE72AF}" type="slidenum">
              <a:rPr lang="ru-RU" smtClean="0"/>
              <a:pPr/>
              <a:t>‹#›</a:t>
            </a:fld>
            <a:endParaRPr lang="ru-RU"/>
          </a:p>
        </p:txBody>
      </p:sp>
    </p:spTree>
    <p:extLst>
      <p:ext uri="{BB962C8B-B14F-4D97-AF65-F5344CB8AC3E}">
        <p14:creationId xmlns:p14="http://schemas.microsoft.com/office/powerpoint/2010/main" val="14265165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0EDB77-4AFC-4CB3-B237-111AB7F15F7C}" type="datetimeFigureOut">
              <a:rPr lang="ru-RU" smtClean="0"/>
              <a:pPr/>
              <a:t>15.05.2021</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ECA0F0D1-75FC-4062-AE39-473B28EE72AF}" type="slidenum">
              <a:rPr lang="ru-RU" smtClean="0"/>
              <a:pPr/>
              <a:t>‹#›</a:t>
            </a:fld>
            <a:endParaRPr lang="ru-RU"/>
          </a:p>
        </p:txBody>
      </p:sp>
    </p:spTree>
    <p:extLst>
      <p:ext uri="{BB962C8B-B14F-4D97-AF65-F5344CB8AC3E}">
        <p14:creationId xmlns:p14="http://schemas.microsoft.com/office/powerpoint/2010/main" val="15981261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ru-RU"/>
              <a:t>Образец заголовка</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580EDB77-4AFC-4CB3-B237-111AB7F15F7C}" type="datetimeFigureOut">
              <a:rPr lang="ru-RU" smtClean="0"/>
              <a:pPr/>
              <a:t>15.05.2021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ECA0F0D1-75FC-4062-AE39-473B28EE72AF}" type="slidenum">
              <a:rPr lang="ru-RU" smtClean="0"/>
              <a:pPr/>
              <a:t>‹#›</a:t>
            </a:fld>
            <a:endParaRPr lang="ru-RU"/>
          </a:p>
        </p:txBody>
      </p:sp>
    </p:spTree>
    <p:extLst>
      <p:ext uri="{BB962C8B-B14F-4D97-AF65-F5344CB8AC3E}">
        <p14:creationId xmlns:p14="http://schemas.microsoft.com/office/powerpoint/2010/main" val="31774124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580EDB77-4AFC-4CB3-B237-111AB7F15F7C}" type="datetimeFigureOut">
              <a:rPr lang="ru-RU" smtClean="0"/>
              <a:pPr/>
              <a:t>15.05.2021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ECA0F0D1-75FC-4062-AE39-473B28EE72AF}" type="slidenum">
              <a:rPr lang="ru-RU" smtClean="0"/>
              <a:pPr/>
              <a:t>‹#›</a:t>
            </a:fld>
            <a:endParaRPr lang="ru-RU"/>
          </a:p>
        </p:txBody>
      </p:sp>
    </p:spTree>
    <p:extLst>
      <p:ext uri="{BB962C8B-B14F-4D97-AF65-F5344CB8AC3E}">
        <p14:creationId xmlns:p14="http://schemas.microsoft.com/office/powerpoint/2010/main" val="28183965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2-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580EDB77-4AFC-4CB3-B237-111AB7F15F7C}" type="datetimeFigureOut">
              <a:rPr lang="ru-RU" smtClean="0"/>
              <a:pPr/>
              <a:t>15.05.2021</a:t>
            </a:fld>
            <a:endParaRPr lang="ru-RU"/>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ECA0F0D1-75FC-4062-AE39-473B28EE72AF}" type="slidenum">
              <a:rPr lang="ru-RU" smtClean="0"/>
              <a:pPr/>
              <a:t>‹#›</a:t>
            </a:fld>
            <a:endParaRPr lang="ru-RU"/>
          </a:p>
        </p:txBody>
      </p:sp>
    </p:spTree>
    <p:extLst>
      <p:ext uri="{BB962C8B-B14F-4D97-AF65-F5344CB8AC3E}">
        <p14:creationId xmlns:p14="http://schemas.microsoft.com/office/powerpoint/2010/main" val="3097698065"/>
      </p:ext>
    </p:extLst>
  </p:cSld>
  <p:clrMap bg1="lt1" tx1="dk1" bg2="lt2" tx2="dk2" accent1="accent1" accent2="accent2" accent3="accent3" accent4="accent4" accent5="accent5" accent6="accent6" hlink="hlink" folHlink="folHlink"/>
  <p:sldLayoutIdLst>
    <p:sldLayoutId id="2147483826" r:id="rId1"/>
    <p:sldLayoutId id="2147483827" r:id="rId2"/>
    <p:sldLayoutId id="2147483828" r:id="rId3"/>
    <p:sldLayoutId id="2147483829" r:id="rId4"/>
    <p:sldLayoutId id="2147483830" r:id="rId5"/>
    <p:sldLayoutId id="2147483831" r:id="rId6"/>
    <p:sldLayoutId id="2147483832" r:id="rId7"/>
    <p:sldLayoutId id="2147483833" r:id="rId8"/>
    <p:sldLayoutId id="2147483834" r:id="rId9"/>
    <p:sldLayoutId id="2147483835" r:id="rId10"/>
    <p:sldLayoutId id="2147483836" r:id="rId11"/>
    <p:sldLayoutId id="2147483837" r:id="rId12"/>
    <p:sldLayoutId id="2147483838" r:id="rId13"/>
    <p:sldLayoutId id="2147483839" r:id="rId14"/>
    <p:sldLayoutId id="2147483840" r:id="rId15"/>
    <p:sldLayoutId id="2147483841" r:id="rId16"/>
    <p:sldLayoutId id="2147483842"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vk.com/profsouz_ran" TargetMode="External"/><Relationship Id="rId2" Type="http://schemas.openxmlformats.org/officeDocument/2006/relationships/hyperlink" Target="https://www.facebook.com/groups/ProfRAS" TargetMode="Externa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hyperlink" Target="https://www.youtube.com/channel/UCCEEKB6ih5xhMnYtTk7dxFA" TargetMode="External"/></Relationships>
</file>

<file path=ppt/slides/_rels/slide3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7F86869E-F59F-4740-8A94-AA10C1910FF3}"/>
              </a:ext>
            </a:extLst>
          </p:cNvPr>
          <p:cNvSpPr>
            <a:spLocks noGrp="1"/>
          </p:cNvSpPr>
          <p:nvPr>
            <p:ph type="ctrTitle"/>
          </p:nvPr>
        </p:nvSpPr>
        <p:spPr>
          <a:xfrm>
            <a:off x="1960418" y="3603575"/>
            <a:ext cx="9448800" cy="1825096"/>
          </a:xfrm>
        </p:spPr>
        <p:txBody>
          <a:bodyPr>
            <a:noAutofit/>
          </a:bodyPr>
          <a:lstStyle/>
          <a:p>
            <a:pPr algn="ctr">
              <a:lnSpc>
                <a:spcPct val="105000"/>
              </a:lnSpc>
              <a:spcAft>
                <a:spcPts val="800"/>
              </a:spcAft>
            </a:pPr>
            <a:r>
              <a:rPr lang="ru-RU" sz="4000" b="1" dirty="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ОТЧЕТ</a:t>
            </a:r>
            <a:r>
              <a:rPr lang="ru-RU" sz="40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r>
            <a:br>
              <a:rPr lang="ru-RU" sz="40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br>
            <a:r>
              <a:rPr lang="ru-RU" sz="4000" b="1" dirty="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председателя Профсоюза работников РАН</a:t>
            </a:r>
            <a:br>
              <a:rPr lang="ru-RU" sz="4000" b="1" dirty="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br>
            <a:r>
              <a:rPr lang="ru-RU" sz="4000" b="1" dirty="0" err="1">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В.П</a:t>
            </a:r>
            <a:r>
              <a:rPr lang="ru-RU" sz="4000" b="1" dirty="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4000" b="1" dirty="0" err="1">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Калинушкина</a:t>
            </a:r>
            <a:r>
              <a:rPr lang="ru-RU" sz="4000" b="1" dirty="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40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r>
            <a:br>
              <a:rPr lang="ru-RU" sz="40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br>
            <a:r>
              <a:rPr lang="ru-RU" sz="4000" b="1" dirty="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за период </a:t>
            </a:r>
            <a:r>
              <a:rPr lang="ru-RU" sz="40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r>
            <a:br>
              <a:rPr lang="ru-RU" sz="40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br>
            <a:r>
              <a:rPr lang="ru-RU" sz="4000" b="1" dirty="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2016-</a:t>
            </a:r>
            <a:r>
              <a:rPr lang="ru-RU" sz="4000" b="1" dirty="0" err="1">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2021</a:t>
            </a:r>
            <a:r>
              <a:rPr lang="ru-RU" sz="2400" b="1" dirty="0" err="1">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гг</a:t>
            </a:r>
            <a:r>
              <a:rPr lang="ru-RU" sz="2400" b="1" dirty="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a:t>
            </a:r>
            <a:r>
              <a:rPr lang="ru-RU" sz="40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r>
            <a:br>
              <a:rPr lang="ru-RU" sz="40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br>
            <a:endParaRPr lang="ru-RU" sz="4000" dirty="0">
              <a:solidFill>
                <a:schemeClr val="accent1">
                  <a:lumMod val="75000"/>
                </a:schemeClr>
              </a:solidFill>
            </a:endParaRPr>
          </a:p>
        </p:txBody>
      </p:sp>
      <p:sp>
        <p:nvSpPr>
          <p:cNvPr id="3" name="Подзаголовок 2">
            <a:extLst>
              <a:ext uri="{FF2B5EF4-FFF2-40B4-BE49-F238E27FC236}">
                <a16:creationId xmlns:a16="http://schemas.microsoft.com/office/drawing/2014/main" xmlns="" id="{EC9F20F8-A22C-41EE-8159-42947C9B0AC0}"/>
              </a:ext>
            </a:extLst>
          </p:cNvPr>
          <p:cNvSpPr>
            <a:spLocks noGrp="1"/>
          </p:cNvSpPr>
          <p:nvPr>
            <p:ph type="subTitle" idx="1"/>
          </p:nvPr>
        </p:nvSpPr>
        <p:spPr>
          <a:xfrm>
            <a:off x="2064425" y="6059966"/>
            <a:ext cx="9448800" cy="685800"/>
          </a:xfrm>
        </p:spPr>
        <p:txBody>
          <a:bodyPr>
            <a:normAutofit fontScale="25000" lnSpcReduction="20000"/>
          </a:bodyPr>
          <a:lstStyle/>
          <a:p>
            <a:pPr algn="ctr">
              <a:lnSpc>
                <a:spcPct val="105000"/>
              </a:lnSpc>
              <a:spcAft>
                <a:spcPts val="800"/>
              </a:spcAft>
            </a:pPr>
            <a:r>
              <a:rPr lang="ru-RU" sz="7200" b="1" dirty="0">
                <a:effectLst/>
                <a:latin typeface="Times New Roman" panose="02020603050405020304" pitchFamily="18" charset="0"/>
                <a:ea typeface="Calibri" panose="020F0502020204030204" pitchFamily="34" charset="0"/>
                <a:cs typeface="Times New Roman" panose="02020603050405020304" pitchFamily="18" charset="0"/>
              </a:rPr>
              <a:t>18-20 мая 2021 года</a:t>
            </a:r>
          </a:p>
          <a:p>
            <a:pPr algn="ctr">
              <a:lnSpc>
                <a:spcPct val="105000"/>
              </a:lnSpc>
              <a:spcAft>
                <a:spcPts val="800"/>
              </a:spcAft>
            </a:pPr>
            <a:r>
              <a:rPr lang="ru-RU" sz="7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72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Звенигород, Московская область</a:t>
            </a:r>
            <a:endParaRPr lang="ru-RU" sz="72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5000"/>
              </a:lnSpc>
              <a:spcAft>
                <a:spcPts val="800"/>
              </a:spcAft>
            </a:pPr>
            <a:endParaRPr lang="ru-RU" sz="271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5000"/>
              </a:lnSpc>
              <a:spcAft>
                <a:spcPts val="800"/>
              </a:spcAft>
            </a:pPr>
            <a:r>
              <a:rPr lang="ru-RU" sz="271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ru-RU" sz="2710" dirty="0">
              <a:effectLst/>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pic>
        <p:nvPicPr>
          <p:cNvPr id="9" name="Рисунок 8">
            <a:extLst>
              <a:ext uri="{FF2B5EF4-FFF2-40B4-BE49-F238E27FC236}">
                <a16:creationId xmlns:a16="http://schemas.microsoft.com/office/drawing/2014/main" xmlns="" id="{4ECC7687-A35B-404E-87C0-7906844D739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4588" y="3788387"/>
            <a:ext cx="3240024" cy="16642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4" name="Рисунок 13">
            <a:extLst>
              <a:ext uri="{FF2B5EF4-FFF2-40B4-BE49-F238E27FC236}">
                <a16:creationId xmlns:a16="http://schemas.microsoft.com/office/drawing/2014/main" xmlns="" id="{87AB6217-5572-4804-82B0-897D91FC414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5657" r="8523"/>
          <a:stretch/>
        </p:blipFill>
        <p:spPr>
          <a:xfrm>
            <a:off x="8995064" y="3845107"/>
            <a:ext cx="2718955" cy="1869418"/>
          </a:xfrm>
          <a:prstGeom prst="rect">
            <a:avLst/>
          </a:prstGeom>
        </p:spPr>
        <p:style>
          <a:lnRef idx="0">
            <a:schemeClr val="accent3"/>
          </a:lnRef>
          <a:fillRef idx="3">
            <a:schemeClr val="accent3"/>
          </a:fillRef>
          <a:effectRef idx="3">
            <a:schemeClr val="accent3"/>
          </a:effectRef>
          <a:fontRef idx="minor">
            <a:schemeClr val="lt1"/>
          </a:fontRef>
        </p:style>
      </p:pic>
    </p:spTree>
    <p:extLst>
      <p:ext uri="{BB962C8B-B14F-4D97-AF65-F5344CB8AC3E}">
        <p14:creationId xmlns:p14="http://schemas.microsoft.com/office/powerpoint/2010/main" val="39562484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96196" y="630213"/>
            <a:ext cx="10514215" cy="955963"/>
          </a:xfrm>
        </p:spPr>
        <p:txBody>
          <a:bodyPr>
            <a:normAutofit fontScale="90000"/>
          </a:bodyPr>
          <a:lstStyle/>
          <a:p>
            <a:r>
              <a:rPr lang="ru-RU" dirty="0"/>
              <a:t/>
            </a:r>
            <a:br>
              <a:rPr lang="ru-RU" dirty="0"/>
            </a:br>
            <a:r>
              <a:rPr lang="ru-RU" b="1" dirty="0"/>
              <a:t/>
            </a:r>
            <a:br>
              <a:rPr lang="ru-RU" b="1" dirty="0"/>
            </a:br>
            <a:r>
              <a:rPr lang="ru-RU" sz="4400" b="1" dirty="0">
                <a:solidFill>
                  <a:schemeClr val="accent1">
                    <a:lumMod val="75000"/>
                  </a:schemeClr>
                </a:solidFill>
              </a:rPr>
              <a:t>Неполный рабочий день</a:t>
            </a:r>
            <a:r>
              <a:rPr lang="ru-RU" b="1" dirty="0"/>
              <a:t/>
            </a:r>
            <a:br>
              <a:rPr lang="ru-RU" b="1" dirty="0"/>
            </a:br>
            <a:endParaRPr lang="ru-RU" dirty="0"/>
          </a:p>
        </p:txBody>
      </p:sp>
      <p:sp>
        <p:nvSpPr>
          <p:cNvPr id="3" name="Содержимое 2"/>
          <p:cNvSpPr>
            <a:spLocks noGrp="1"/>
          </p:cNvSpPr>
          <p:nvPr>
            <p:ph idx="1"/>
          </p:nvPr>
        </p:nvSpPr>
        <p:spPr>
          <a:xfrm>
            <a:off x="822960" y="1750961"/>
            <a:ext cx="10912682" cy="4971618"/>
          </a:xfrm>
        </p:spPr>
        <p:txBody>
          <a:bodyPr>
            <a:noAutofit/>
          </a:bodyPr>
          <a:lstStyle/>
          <a:p>
            <a:r>
              <a:rPr lang="ru-RU" sz="1600" dirty="0">
                <a:latin typeface="a_AvanteInt" panose="020B0302020202020204" pitchFamily="34" charset="-52"/>
              </a:rPr>
              <a:t>Правительство РФ указало, что на одну треть выполнение Указа Президента должно быть обеспечено за счет внутренних ресурсов организаций. В институтах было (да и сейчас есть) немало пожилых сотрудников, которые, работают не полный рабочий день и не самым эффективным образом. Много ученых параллельно работает в других организациях и структурах. Президент РАН и руководство ФАНО обращались к руководству институтов с предложением навести порядок в этом вопросе. Кое-где это было сделано, но, мягко говоря, не везде. В ряде случаев директора, избегая анализа индивидуальной активности, предпринимали меры по переводу на неполный рабочий день всех сотрудников научных подразделений. Указанные необоснованные действия и негативный эффект от них скрадывали настоящую проблему. Пример моего института, и конкретно моего отдела показал, что цифра выполнения Указа на одну треть за счет собственных ресурсов не такая уж неразумная. У меня нет сомнений в том, что и сейчас в институтах немало ученых, которых, в случае наведения жесткого порядка придется либо уволить, либо перевести на неполный рабочий день. </a:t>
            </a:r>
            <a:br>
              <a:rPr lang="ru-RU" sz="1600" dirty="0">
                <a:latin typeface="a_AvanteInt" panose="020B0302020202020204" pitchFamily="34" charset="-52"/>
              </a:rPr>
            </a:br>
            <a:r>
              <a:rPr lang="ru-RU" sz="1600" dirty="0">
                <a:latin typeface="a_AvanteInt" panose="020B0302020202020204" pitchFamily="34" charset="-52"/>
              </a:rPr>
              <a:t>Система </a:t>
            </a:r>
            <a:r>
              <a:rPr lang="ru-RU" sz="1600" dirty="0" err="1">
                <a:latin typeface="a_AvanteInt" panose="020B0302020202020204" pitchFamily="34" charset="-52"/>
              </a:rPr>
              <a:t>гос</a:t>
            </a:r>
            <a:r>
              <a:rPr lang="ru-RU" sz="1600" dirty="0">
                <a:latin typeface="a_AvanteInt" panose="020B0302020202020204" pitchFamily="34" charset="-52"/>
              </a:rPr>
              <a:t>. заданий в принципе предполагает, что часть рабочего времени у сотрудника остается для реализации своих творческих планов – поиска и выполнения работ вне </a:t>
            </a:r>
            <a:r>
              <a:rPr lang="ru-RU" sz="1600" dirty="0" err="1">
                <a:latin typeface="a_AvanteInt" panose="020B0302020202020204" pitchFamily="34" charset="-52"/>
              </a:rPr>
              <a:t>гос</a:t>
            </a:r>
            <a:r>
              <a:rPr lang="ru-RU" sz="1600" dirty="0">
                <a:latin typeface="a_AvanteInt" panose="020B0302020202020204" pitchFamily="34" charset="-52"/>
              </a:rPr>
              <a:t>. задания (грантов, контрактов, хоздоговоров), преподавания, работ в других организациях и т.д. У нас в большинстве институтов принято платить оклады из средств </a:t>
            </a:r>
            <a:r>
              <a:rPr lang="ru-RU" sz="1600" dirty="0" err="1">
                <a:latin typeface="a_AvanteInt" panose="020B0302020202020204" pitchFamily="34" charset="-52"/>
              </a:rPr>
              <a:t>гос</a:t>
            </a:r>
            <a:r>
              <a:rPr lang="ru-RU" sz="1600" dirty="0">
                <a:latin typeface="a_AvanteInt" panose="020B0302020202020204" pitchFamily="34" charset="-52"/>
              </a:rPr>
              <a:t>. задания. Это часто делается и в тех случаях, когда в рабочее время выполняются работы, оплачиваемые из других, так называемых внебюджетных источников. Такое действие является прямым нарушением законодательства России.  Стремление избежать нарушения подталкивало директоров на перевод всех сотрудников на неполный рабочий день без детального анализа. Вопрос нецелевой траты средств на выполнение </a:t>
            </a:r>
            <a:r>
              <a:rPr lang="ru-RU" sz="1600" dirty="0" err="1">
                <a:latin typeface="a_AvanteInt" panose="020B0302020202020204" pitchFamily="34" charset="-52"/>
              </a:rPr>
              <a:t>гос.заданию</a:t>
            </a:r>
            <a:r>
              <a:rPr lang="ru-RU" sz="1600" dirty="0">
                <a:latin typeface="a_AvanteInt" panose="020B0302020202020204" pitchFamily="34" charset="-52"/>
              </a:rPr>
              <a:t> такая как бы операция снимала</a:t>
            </a:r>
            <a:r>
              <a:rPr lang="ru-RU" sz="1600" dirty="0"/>
              <a:t>.  </a:t>
            </a:r>
          </a:p>
          <a:p>
            <a:pPr marL="0" indent="0">
              <a:buNone/>
            </a:pPr>
            <a:r>
              <a:rPr lang="ru-RU" sz="1600" b="1" dirty="0"/>
              <a:t>Таким образом, можно утверждать, что ситуация с неполным рабочим днем в институтах сложная и неоднозначная. Не уверен, что наведение порядка в этом вопросе будет выгодно членам нашего профсоюза и найдет у них понимание и одобрение. </a:t>
            </a:r>
            <a:endParaRPr lang="ru-RU" sz="1600" dirty="0"/>
          </a:p>
        </p:txBody>
      </p:sp>
      <p:pic>
        <p:nvPicPr>
          <p:cNvPr id="4" name="Рисунок 3">
            <a:extLst>
              <a:ext uri="{FF2B5EF4-FFF2-40B4-BE49-F238E27FC236}">
                <a16:creationId xmlns:a16="http://schemas.microsoft.com/office/drawing/2014/main" xmlns="" id="{CA439441-4EF6-4923-9C57-1A447442DB4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4692" y="82495"/>
            <a:ext cx="2770908" cy="14232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733936" y="1274623"/>
            <a:ext cx="8610600" cy="1293028"/>
          </a:xfrm>
        </p:spPr>
        <p:txBody>
          <a:bodyPr>
            <a:normAutofit/>
          </a:bodyPr>
          <a:lstStyle/>
          <a:p>
            <a:r>
              <a:rPr lang="ru-RU" b="1" dirty="0">
                <a:solidFill>
                  <a:schemeClr val="accent1">
                    <a:lumMod val="75000"/>
                  </a:schemeClr>
                </a:solidFill>
              </a:rPr>
              <a:t>Ситуация с зарплатой</a:t>
            </a:r>
            <a:r>
              <a:rPr lang="ru-RU" dirty="0"/>
              <a:t/>
            </a:r>
            <a:br>
              <a:rPr lang="ru-RU" dirty="0"/>
            </a:br>
            <a:endParaRPr lang="ru-RU" dirty="0"/>
          </a:p>
        </p:txBody>
      </p:sp>
      <p:sp>
        <p:nvSpPr>
          <p:cNvPr id="3" name="Объект 2"/>
          <p:cNvSpPr>
            <a:spLocks noGrp="1"/>
          </p:cNvSpPr>
          <p:nvPr>
            <p:ph idx="1"/>
          </p:nvPr>
        </p:nvSpPr>
        <p:spPr>
          <a:xfrm>
            <a:off x="802256" y="2340451"/>
            <a:ext cx="10499785" cy="5558586"/>
          </a:xfrm>
        </p:spPr>
        <p:txBody>
          <a:bodyPr>
            <a:normAutofit/>
          </a:bodyPr>
          <a:lstStyle/>
          <a:p>
            <a:r>
              <a:rPr lang="ru-RU" sz="1800" dirty="0">
                <a:latin typeface="a_AvanteInt" panose="020B0302020202020204" pitchFamily="34" charset="-52"/>
              </a:rPr>
              <a:t>В 2016 г. средняя по всем категориям составляла 41.7 </a:t>
            </a:r>
            <a:r>
              <a:rPr lang="ru-RU" sz="1800" dirty="0" err="1">
                <a:latin typeface="a_AvanteInt" panose="020B0302020202020204" pitchFamily="34" charset="-52"/>
              </a:rPr>
              <a:t>т.р</a:t>
            </a:r>
            <a:r>
              <a:rPr lang="ru-RU" sz="1800" dirty="0">
                <a:latin typeface="a_AvanteInt" panose="020B0302020202020204" pitchFamily="34" charset="-52"/>
              </a:rPr>
              <a:t>., в 2017г. – 46.5 </a:t>
            </a:r>
            <a:r>
              <a:rPr lang="ru-RU" sz="1800" dirty="0" err="1">
                <a:latin typeface="a_AvanteInt" panose="020B0302020202020204" pitchFamily="34" charset="-52"/>
              </a:rPr>
              <a:t>т.р</a:t>
            </a:r>
            <a:r>
              <a:rPr lang="ru-RU" sz="1800" dirty="0">
                <a:latin typeface="a_AvanteInt" panose="020B0302020202020204" pitchFamily="34" charset="-52"/>
              </a:rPr>
              <a:t>., в 2018 г. – 62.5 т.  в 2020г. – 71т.р. Все время она была выше средней по экономике в России (в 2018г. – 37.8 т. р.).   Зарплата научных сотрудников составляла 47.5 </a:t>
            </a:r>
            <a:r>
              <a:rPr lang="ru-RU" sz="1800" dirty="0" err="1">
                <a:latin typeface="a_AvanteInt" panose="020B0302020202020204" pitchFamily="34" charset="-52"/>
              </a:rPr>
              <a:t>т.р</a:t>
            </a:r>
            <a:r>
              <a:rPr lang="ru-RU" sz="1800" dirty="0">
                <a:latin typeface="a_AvanteInt" panose="020B0302020202020204" pitchFamily="34" charset="-52"/>
              </a:rPr>
              <a:t>., 56.8 т. р. и 92.2 т. р., 100,2 </a:t>
            </a:r>
            <a:r>
              <a:rPr lang="ru-RU" sz="1800" dirty="0" err="1">
                <a:latin typeface="a_AvanteInt" panose="020B0302020202020204" pitchFamily="34" charset="-52"/>
              </a:rPr>
              <a:t>т.р</a:t>
            </a:r>
            <a:r>
              <a:rPr lang="ru-RU" sz="1800" dirty="0">
                <a:latin typeface="a_AvanteInt" panose="020B0302020202020204" pitchFamily="34" charset="-52"/>
              </a:rPr>
              <a:t>. 111.9 </a:t>
            </a:r>
            <a:r>
              <a:rPr lang="ru-RU" sz="1800" dirty="0" err="1">
                <a:latin typeface="a_AvanteInt" panose="020B0302020202020204" pitchFamily="34" charset="-52"/>
              </a:rPr>
              <a:t>т.р</a:t>
            </a:r>
            <a:r>
              <a:rPr lang="ru-RU" sz="1800" dirty="0">
                <a:latin typeface="a_AvanteInt" panose="020B0302020202020204" pitchFamily="34" charset="-52"/>
              </a:rPr>
              <a:t>. соответственно. Динамика положительная и для ученых даже хорошая. И в основном это реальная зарплата. Число научных сотрудников в 2018 г по сравнению с 2016 г.  уменьшилось с 47 до 42 тысяч. В дальнейшем число ученых начало расти.  При этом уменьшение численности в 2016-2018 г. в значительной степени было результатом наведения порядка в институтах. Причем, этот процесс был проведен не везде в полном объеме. Таким образом, Указ Президента действительно привел к существенному росту реальной зарплаты научных сотрудников, хотя рост ее существенно труднее измерить, чем статистическое увеличение средней заработной платы. Однако при этом образовался целый ряд острых зарплатных дисбалансов, которые могут привести к серьезным негативным последствиям. </a:t>
            </a:r>
          </a:p>
        </p:txBody>
      </p:sp>
      <p:pic>
        <p:nvPicPr>
          <p:cNvPr id="4" name="Рисунок 3">
            <a:extLst>
              <a:ext uri="{FF2B5EF4-FFF2-40B4-BE49-F238E27FC236}">
                <a16:creationId xmlns:a16="http://schemas.microsoft.com/office/drawing/2014/main" xmlns="" id="{9F78AD52-45F8-4506-9CB6-CE96CA652E9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4692" y="126666"/>
            <a:ext cx="2770908" cy="14232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8535060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95600" y="678489"/>
            <a:ext cx="8610600" cy="1293028"/>
          </a:xfrm>
        </p:spPr>
        <p:txBody>
          <a:bodyPr>
            <a:normAutofit/>
          </a:bodyPr>
          <a:lstStyle/>
          <a:p>
            <a:r>
              <a:rPr lang="ru-RU" b="1" dirty="0">
                <a:solidFill>
                  <a:schemeClr val="accent1">
                    <a:lumMod val="75000"/>
                  </a:schemeClr>
                </a:solidFill>
              </a:rPr>
              <a:t>Ситуация с зарплатой</a:t>
            </a:r>
            <a:r>
              <a:rPr lang="ru-RU" dirty="0"/>
              <a:t/>
            </a:r>
            <a:br>
              <a:rPr lang="ru-RU" dirty="0"/>
            </a:br>
            <a:endParaRPr lang="ru-RU" dirty="0"/>
          </a:p>
        </p:txBody>
      </p:sp>
      <p:sp>
        <p:nvSpPr>
          <p:cNvPr id="3" name="Объект 2"/>
          <p:cNvSpPr>
            <a:spLocks noGrp="1"/>
          </p:cNvSpPr>
          <p:nvPr>
            <p:ph idx="1"/>
          </p:nvPr>
        </p:nvSpPr>
        <p:spPr>
          <a:xfrm>
            <a:off x="338480" y="1519911"/>
            <a:ext cx="11614395" cy="5926639"/>
          </a:xfrm>
        </p:spPr>
        <p:txBody>
          <a:bodyPr>
            <a:normAutofit/>
          </a:bodyPr>
          <a:lstStyle/>
          <a:p>
            <a:r>
              <a:rPr lang="ru-RU" sz="1600" b="1" dirty="0">
                <a:latin typeface="a_AvanteInt" panose="020B0302020202020204" pitchFamily="34" charset="-52"/>
              </a:rPr>
              <a:t>Региональный дисбаланс. </a:t>
            </a:r>
            <a:r>
              <a:rPr lang="ru-RU" sz="1600" dirty="0">
                <a:latin typeface="a_AvanteInt" panose="020B0302020202020204" pitchFamily="34" charset="-52"/>
              </a:rPr>
              <a:t>В 2020 г. средняя зарплата научных сотрудников в разных регионах различалась в разы. Например, от 146.7 тысяч рублей в Москве до 49.5 тысяч рублей в Калмыкии. В сильном в научном отношении Новосибирском регионе она составляла 72.9т.р. В Ивановской области, во вполне конкурентоспособном с московскими и питерскими институтами, химическом институте зарплата была 58.6 </a:t>
            </a:r>
            <a:r>
              <a:rPr lang="ru-RU" sz="1600" dirty="0" err="1">
                <a:latin typeface="a_AvanteInt" panose="020B0302020202020204" pitchFamily="34" charset="-52"/>
              </a:rPr>
              <a:t>т.р</a:t>
            </a:r>
            <a:r>
              <a:rPr lang="ru-RU" sz="1600" dirty="0">
                <a:latin typeface="a_AvanteInt" panose="020B0302020202020204" pitchFamily="34" charset="-52"/>
              </a:rPr>
              <a:t>. </a:t>
            </a:r>
            <a:br>
              <a:rPr lang="ru-RU" sz="1600" dirty="0">
                <a:latin typeface="a_AvanteInt" panose="020B0302020202020204" pitchFamily="34" charset="-52"/>
              </a:rPr>
            </a:br>
            <a:endParaRPr lang="ru-RU" sz="1600" dirty="0">
              <a:latin typeface="a_AvanteInt" panose="020B0302020202020204" pitchFamily="34" charset="-52"/>
            </a:endParaRPr>
          </a:p>
          <a:p>
            <a:r>
              <a:rPr lang="ru-RU" sz="1600" b="1" dirty="0">
                <a:latin typeface="a_AvanteInt" panose="020B0302020202020204" pitchFamily="34" charset="-52"/>
              </a:rPr>
              <a:t>Дисбаланс в зарплате научных сотрудников и других категорий работников. </a:t>
            </a:r>
            <a:r>
              <a:rPr lang="ru-RU" sz="1600" dirty="0">
                <a:latin typeface="a_AvanteInt" panose="020B0302020202020204" pitchFamily="34" charset="-52"/>
              </a:rPr>
              <a:t>В 2018 г. в институтах образовался дисбаланс между зарплатами научных и ненаучных сотрудников. Так зарплата технических работников составляла в 2020г. -, 38.5   т. р. т.н. «исследователей» - 48.5 </a:t>
            </a:r>
            <a:r>
              <a:rPr lang="ru-RU" sz="1600" dirty="0" err="1">
                <a:latin typeface="a_AvanteInt" panose="020B0302020202020204" pitchFamily="34" charset="-52"/>
              </a:rPr>
              <a:t>т.р</a:t>
            </a:r>
            <a:r>
              <a:rPr lang="ru-RU" sz="1600" dirty="0">
                <a:latin typeface="a_AvanteInt" panose="020B0302020202020204" pitchFamily="34" charset="-52"/>
              </a:rPr>
              <a:t>., сотрудников вспомогательных подразделений –49.1 т. р. Т.е. зарплаты научных сотрудников выросли в 2020г., более чем в 2 раза, а ненаучных сотрудников – на 40%. </a:t>
            </a:r>
            <a:br>
              <a:rPr lang="ru-RU" sz="1600" dirty="0">
                <a:latin typeface="a_AvanteInt" panose="020B0302020202020204" pitchFamily="34" charset="-52"/>
              </a:rPr>
            </a:br>
            <a:endParaRPr lang="ru-RU" sz="1600" dirty="0">
              <a:latin typeface="a_AvanteInt" panose="020B0302020202020204" pitchFamily="34" charset="-52"/>
            </a:endParaRPr>
          </a:p>
          <a:p>
            <a:r>
              <a:rPr lang="ru-RU" sz="1600" b="1" dirty="0">
                <a:latin typeface="a_AvanteInt" panose="020B0302020202020204" pitchFamily="34" charset="-52"/>
              </a:rPr>
              <a:t>Дисбаланс в зарплатах научных сотрудников в одной организации. </a:t>
            </a:r>
            <a:r>
              <a:rPr lang="ru-RU" sz="1600" dirty="0">
                <a:latin typeface="a_AvanteInt" panose="020B0302020202020204" pitchFamily="34" charset="-52"/>
              </a:rPr>
              <a:t>В 2018 г. нормой становится то, что в одном институте зарплата </a:t>
            </a:r>
            <a:r>
              <a:rPr lang="ru-RU" sz="1600" dirty="0" err="1">
                <a:latin typeface="a_AvanteInt" panose="020B0302020202020204" pitchFamily="34" charset="-52"/>
              </a:rPr>
              <a:t>м.н.с</a:t>
            </a:r>
            <a:r>
              <a:rPr lang="ru-RU" sz="1600" dirty="0">
                <a:latin typeface="a_AvanteInt" panose="020B0302020202020204" pitchFamily="34" charset="-52"/>
              </a:rPr>
              <a:t>. в одном отделе может в три раза превышать зарплату </a:t>
            </a:r>
            <a:r>
              <a:rPr lang="ru-RU" sz="1600" dirty="0" err="1">
                <a:latin typeface="a_AvanteInt" panose="020B0302020202020204" pitchFamily="34" charset="-52"/>
              </a:rPr>
              <a:t>г.н.с</a:t>
            </a:r>
            <a:r>
              <a:rPr lang="ru-RU" sz="1600" dirty="0">
                <a:latin typeface="a_AvanteInt" panose="020B0302020202020204" pitchFamily="34" charset="-52"/>
              </a:rPr>
              <a:t>. в другом отделе. В институтах с высокими уровнями зарплаты разница в зарплатах сотрудника одной категории может достигать соотношения 1 к 10 и даже больше. </a:t>
            </a:r>
            <a:br>
              <a:rPr lang="ru-RU" sz="1600" dirty="0">
                <a:latin typeface="a_AvanteInt" panose="020B0302020202020204" pitchFamily="34" charset="-52"/>
              </a:rPr>
            </a:br>
            <a:endParaRPr lang="ru-RU" sz="1600" dirty="0">
              <a:latin typeface="a_AvanteInt" panose="020B0302020202020204" pitchFamily="34" charset="-52"/>
            </a:endParaRPr>
          </a:p>
          <a:p>
            <a:r>
              <a:rPr lang="ru-RU" sz="1600" b="1" dirty="0">
                <a:latin typeface="a_AvanteInt" panose="020B0302020202020204" pitchFamily="34" charset="-52"/>
              </a:rPr>
              <a:t>Оклады и зарплата. </a:t>
            </a:r>
            <a:r>
              <a:rPr lang="ru-RU" sz="1600" dirty="0">
                <a:latin typeface="a_AvanteInt" panose="020B0302020202020204" pitchFamily="34" charset="-52"/>
              </a:rPr>
              <a:t>К проблеме дисбалансов примыкает проблема соотношения окладов и зарплаты. Учитывая, что средний оклад научного сотрудника в наших институтах примерно 25т.р., то в 2016г. выплаты окладов составляли 53% от зарплаты, в 2017г. – 44% а в 2020г. упал до – 23%. (В Москве – эта цифра еще меньше -17%, в ряде институтов меньше 15%). </a:t>
            </a:r>
          </a:p>
          <a:p>
            <a:pPr marL="0" indent="0">
              <a:buNone/>
            </a:pPr>
            <a:r>
              <a:rPr lang="ru-RU" sz="1600" b="1" dirty="0">
                <a:latin typeface="a_AvanteInt" panose="020B0302020202020204" pitchFamily="34" charset="-52"/>
              </a:rPr>
              <a:t>Таким образом, можно констатировать определенные положительные сдвиги за отчетный период в вопросе об обеспечении достойной зарплаты. Однако указанные выше негативные моменты существенно снижают полученные в результате выполнения Указа плюсы.  </a:t>
            </a:r>
            <a:endParaRPr lang="ru-RU" sz="1600" dirty="0">
              <a:latin typeface="a_AvanteInt" panose="020B0302020202020204" pitchFamily="34" charset="-52"/>
            </a:endParaRPr>
          </a:p>
          <a:p>
            <a:endParaRPr lang="ru-RU" sz="1600" dirty="0"/>
          </a:p>
        </p:txBody>
      </p:sp>
      <p:pic>
        <p:nvPicPr>
          <p:cNvPr id="4" name="Рисунок 3">
            <a:extLst>
              <a:ext uri="{FF2B5EF4-FFF2-40B4-BE49-F238E27FC236}">
                <a16:creationId xmlns:a16="http://schemas.microsoft.com/office/drawing/2014/main" xmlns="" id="{F6899965-0725-4E46-91FA-2F1EEFC8034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4692" y="82495"/>
            <a:ext cx="2770908" cy="14232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8326263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95600" y="511773"/>
            <a:ext cx="8610600" cy="1293028"/>
          </a:xfrm>
        </p:spPr>
        <p:txBody>
          <a:bodyPr>
            <a:normAutofit/>
          </a:bodyPr>
          <a:lstStyle/>
          <a:p>
            <a:r>
              <a:rPr lang="ru-RU" b="1" dirty="0">
                <a:solidFill>
                  <a:schemeClr val="accent1">
                    <a:lumMod val="75000"/>
                  </a:schemeClr>
                </a:solidFill>
              </a:rPr>
              <a:t>Ситуация с зарплатой</a:t>
            </a:r>
            <a:r>
              <a:rPr lang="ru-RU" dirty="0">
                <a:solidFill>
                  <a:schemeClr val="accent1">
                    <a:lumMod val="75000"/>
                  </a:schemeClr>
                </a:solidFill>
              </a:rPr>
              <a:t/>
            </a:r>
            <a:br>
              <a:rPr lang="ru-RU" dirty="0">
                <a:solidFill>
                  <a:schemeClr val="accent1">
                    <a:lumMod val="75000"/>
                  </a:schemeClr>
                </a:solidFill>
              </a:rPr>
            </a:br>
            <a:endParaRPr lang="ru-RU" dirty="0">
              <a:solidFill>
                <a:schemeClr val="accent1">
                  <a:lumMod val="75000"/>
                </a:schemeClr>
              </a:solidFill>
            </a:endParaRPr>
          </a:p>
        </p:txBody>
      </p:sp>
      <p:sp>
        <p:nvSpPr>
          <p:cNvPr id="3" name="Объект 2"/>
          <p:cNvSpPr>
            <a:spLocks noGrp="1"/>
          </p:cNvSpPr>
          <p:nvPr>
            <p:ph idx="1"/>
          </p:nvPr>
        </p:nvSpPr>
        <p:spPr>
          <a:xfrm>
            <a:off x="724619" y="1371257"/>
            <a:ext cx="11127217" cy="5176299"/>
          </a:xfrm>
        </p:spPr>
        <p:txBody>
          <a:bodyPr>
            <a:noAutofit/>
          </a:bodyPr>
          <a:lstStyle/>
          <a:p>
            <a:r>
              <a:rPr lang="ru-RU" sz="1600" dirty="0">
                <a:latin typeface="a_AvanteInt" panose="020B0302020202020204" pitchFamily="34" charset="-52"/>
              </a:rPr>
              <a:t>Кардинально решить ситуации с дисбалансами в зарплате между ненаучными и научными сотрудниками и между научными сотрудниками разных регионов можно только путем увеличения финансирования. В настоящее время особых сдвигов нет, хотя за счет вливания средств по разным проектам в 30-40 институтах ситуация с этими дисбалансами начала улучшаться. </a:t>
            </a:r>
          </a:p>
          <a:p>
            <a:r>
              <a:rPr lang="ru-RU" sz="1600" dirty="0">
                <a:latin typeface="a_AvanteInt" panose="020B0302020202020204" pitchFamily="34" charset="-52"/>
              </a:rPr>
              <a:t>Иная ситуация с дисбалансами в зарплатах научных сотрудников. Прерогатива в установлении окладов и распределении стимулирующих выплат в институте законодательно закреплена за самим институтом.  Не ясно, насколько в институтах удалось  добиться разумного распределения стимулирующих выплат. Более того, не ясно, что такое справедливое распределение этих выплат. Анализ примерно 100 положений о зарплате позволяет выявить ключевые позиции этих документов:</a:t>
            </a:r>
            <a:br>
              <a:rPr lang="ru-RU" sz="1600" dirty="0">
                <a:latin typeface="a_AvanteInt" panose="020B0302020202020204" pitchFamily="34" charset="-52"/>
              </a:rPr>
            </a:br>
            <a:r>
              <a:rPr lang="ru-RU" sz="1600" dirty="0">
                <a:latin typeface="a_AvanteInt" panose="020B0302020202020204" pitchFamily="34" charset="-52"/>
              </a:rPr>
              <a:t>- оклады выплачиваются за счет средств гос. заданий,</a:t>
            </a:r>
            <a:br>
              <a:rPr lang="ru-RU" sz="1600" dirty="0">
                <a:latin typeface="a_AvanteInt" panose="020B0302020202020204" pitchFamily="34" charset="-52"/>
              </a:rPr>
            </a:br>
            <a:r>
              <a:rPr lang="ru-RU" sz="1600" dirty="0">
                <a:latin typeface="a_AvanteInt" panose="020B0302020202020204" pitchFamily="34" charset="-52"/>
              </a:rPr>
              <a:t>- внебюджетные средства используются для выплаты надбавок их исполнителям, </a:t>
            </a:r>
            <a:br>
              <a:rPr lang="ru-RU" sz="1600" dirty="0">
                <a:latin typeface="a_AvanteInt" panose="020B0302020202020204" pitchFamily="34" charset="-52"/>
              </a:rPr>
            </a:br>
            <a:r>
              <a:rPr lang="ru-RU" sz="1600" dirty="0">
                <a:latin typeface="a_AvanteInt" panose="020B0302020202020204" pitchFamily="34" charset="-52"/>
              </a:rPr>
              <a:t>- остаток средств гос. заданий распределяется среди ученых по их публикационной активности и иногда с учетом полученных лабораторией внебюджетных средств.</a:t>
            </a:r>
            <a:br>
              <a:rPr lang="ru-RU" sz="1600" dirty="0">
                <a:latin typeface="a_AvanteInt" panose="020B0302020202020204" pitchFamily="34" charset="-52"/>
              </a:rPr>
            </a:br>
            <a:r>
              <a:rPr lang="ru-RU" sz="1600" dirty="0">
                <a:latin typeface="a_AvanteInt" panose="020B0302020202020204" pitchFamily="34" charset="-52"/>
              </a:rPr>
              <a:t>Такой порядок дает преимущество ученым, получающим гранты РФФИ, РНФ и т.д. В результате молодой ученый, активно участвующий в выполнении грантов и имеющий высокую публикационную активность может получать существенно больше главного научного сотрудника, не имеющего грантов и с невысокой публикационной активностью. Насколько это справедливо – это вопрос!</a:t>
            </a:r>
            <a:br>
              <a:rPr lang="ru-RU" sz="1600" dirty="0">
                <a:latin typeface="a_AvanteInt" panose="020B0302020202020204" pitchFamily="34" charset="-52"/>
              </a:rPr>
            </a:br>
            <a:endParaRPr lang="ru-RU" sz="1600" dirty="0">
              <a:latin typeface="a_AvanteInt" panose="020B0302020202020204" pitchFamily="34" charset="-52"/>
            </a:endParaRPr>
          </a:p>
          <a:p>
            <a:pPr marL="0" indent="0">
              <a:buNone/>
            </a:pPr>
            <a:r>
              <a:rPr lang="ru-RU" sz="1600" b="1" dirty="0"/>
              <a:t>Профсоюзу надо попытаться выработать свою позицию, поэтому крайне сложному вопросу.</a:t>
            </a:r>
            <a:br>
              <a:rPr lang="ru-RU" sz="1600" b="1" dirty="0"/>
            </a:br>
            <a:endParaRPr lang="ru-RU" sz="1600" dirty="0"/>
          </a:p>
        </p:txBody>
      </p:sp>
      <p:pic>
        <p:nvPicPr>
          <p:cNvPr id="4" name="Рисунок 3">
            <a:extLst>
              <a:ext uri="{FF2B5EF4-FFF2-40B4-BE49-F238E27FC236}">
                <a16:creationId xmlns:a16="http://schemas.microsoft.com/office/drawing/2014/main" xmlns="" id="{77C4DFAB-0BF6-44F3-AF26-6E3611BC923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346" y="88509"/>
            <a:ext cx="2396836" cy="12311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4178204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5F3F09A6-38E1-4868-A079-AC1C4ADA483A}"/>
              </a:ext>
            </a:extLst>
          </p:cNvPr>
          <p:cNvSpPr>
            <a:spLocks noGrp="1"/>
          </p:cNvSpPr>
          <p:nvPr>
            <p:ph type="title"/>
          </p:nvPr>
        </p:nvSpPr>
        <p:spPr>
          <a:xfrm>
            <a:off x="2587428" y="956349"/>
            <a:ext cx="8610600" cy="978544"/>
          </a:xfrm>
        </p:spPr>
        <p:txBody>
          <a:bodyPr>
            <a:normAutofit fontScale="90000"/>
          </a:bodyPr>
          <a:lstStyle/>
          <a:p>
            <a:r>
              <a:rPr lang="ru-RU" b="1" dirty="0">
                <a:solidFill>
                  <a:schemeClr val="accent1">
                    <a:lumMod val="75000"/>
                  </a:schemeClr>
                </a:solidFill>
              </a:rPr>
              <a:t>Ситуация с зарплатой</a:t>
            </a:r>
            <a:r>
              <a:rPr lang="ru-RU" dirty="0"/>
              <a:t/>
            </a:r>
            <a:br>
              <a:rPr lang="ru-RU" dirty="0"/>
            </a:br>
            <a:endParaRPr lang="ru-RU" dirty="0"/>
          </a:p>
        </p:txBody>
      </p:sp>
      <p:sp>
        <p:nvSpPr>
          <p:cNvPr id="3" name="Объект 2">
            <a:extLst>
              <a:ext uri="{FF2B5EF4-FFF2-40B4-BE49-F238E27FC236}">
                <a16:creationId xmlns:a16="http://schemas.microsoft.com/office/drawing/2014/main" xmlns="" id="{7B8EC664-8846-40DC-BA62-DF3CADB6CECC}"/>
              </a:ext>
            </a:extLst>
          </p:cNvPr>
          <p:cNvSpPr>
            <a:spLocks noGrp="1"/>
          </p:cNvSpPr>
          <p:nvPr>
            <p:ph idx="1"/>
          </p:nvPr>
        </p:nvSpPr>
        <p:spPr>
          <a:xfrm>
            <a:off x="838200" y="1882559"/>
            <a:ext cx="10515600" cy="5413583"/>
          </a:xfrm>
        </p:spPr>
        <p:txBody>
          <a:bodyPr>
            <a:normAutofit fontScale="25000" lnSpcReduction="20000"/>
          </a:bodyPr>
          <a:lstStyle/>
          <a:p>
            <a:pPr indent="449580" algn="just">
              <a:lnSpc>
                <a:spcPct val="105000"/>
              </a:lnSpc>
              <a:spcAft>
                <a:spcPts val="800"/>
              </a:spcAft>
            </a:pPr>
            <a:r>
              <a:rPr lang="ru-RU" sz="7200" dirty="0">
                <a:effectLst/>
                <a:latin typeface="a_AvanteInt" panose="020B0302020202020204" pitchFamily="34" charset="-52"/>
                <a:ea typeface="Calibri" panose="020F0502020204030204" pitchFamily="34" charset="0"/>
                <a:cs typeface="Times New Roman" panose="02020603050405020304" pitchFamily="18" charset="0"/>
              </a:rPr>
              <a:t>Ситуацию с недопустимо малым размером окладов и нестабильностью в выплате стимулирующих выплат частично удастся решить с помощью Примерного положения о зарплате подготовленного в Министерстве при активном участии профсоюза В нем предусматривается новая сетка т.н. минимальных окладов, которая более чем в два раза поднимает размеры </a:t>
            </a:r>
            <a:r>
              <a:rPr lang="ru-RU" sz="7200" dirty="0" err="1">
                <a:effectLst/>
                <a:latin typeface="a_AvanteInt" panose="020B0302020202020204" pitchFamily="34" charset="-52"/>
                <a:ea typeface="Calibri" panose="020F0502020204030204" pitchFamily="34" charset="0"/>
                <a:cs typeface="Times New Roman" panose="02020603050405020304" pitchFamily="18" charset="0"/>
              </a:rPr>
              <a:t>окладовК</a:t>
            </a:r>
            <a:r>
              <a:rPr lang="ru-RU" sz="7200" dirty="0">
                <a:effectLst/>
                <a:latin typeface="a_AvanteInt" panose="020B0302020202020204" pitchFamily="34" charset="-52"/>
                <a:ea typeface="Calibri" panose="020F0502020204030204" pitchFamily="34" charset="0"/>
                <a:cs typeface="Times New Roman" panose="02020603050405020304" pitchFamily="18" charset="0"/>
              </a:rPr>
              <a:t> сожалению, размеры всех окладов был ограничены финансами «бедных» институтов, находящихся в регионах с низкой средней зарплатой. Помимо этого, в Примерное положение включены пункты, уточняющие порядок назначения и условия выплат стимулирующего характера. Их соблюдение может хотя бы на год позволить стабилизировать зарплату работников институтов. </a:t>
            </a:r>
            <a:r>
              <a:rPr lang="ru-RU" sz="7200" dirty="0">
                <a:latin typeface="a_AvanteInt" panose="020B0302020202020204" pitchFamily="34" charset="-52"/>
                <a:ea typeface="Calibri" panose="020F0502020204030204" pitchFamily="34" charset="0"/>
                <a:cs typeface="Times New Roman" panose="02020603050405020304" pitchFamily="18" charset="0"/>
              </a:rPr>
              <a:t/>
            </a:r>
            <a:br>
              <a:rPr lang="ru-RU" sz="7200" dirty="0">
                <a:latin typeface="a_AvanteInt" panose="020B0302020202020204" pitchFamily="34" charset="-52"/>
                <a:ea typeface="Calibri" panose="020F0502020204030204" pitchFamily="34" charset="0"/>
                <a:cs typeface="Times New Roman" panose="02020603050405020304" pitchFamily="18" charset="0"/>
              </a:rPr>
            </a:br>
            <a:r>
              <a:rPr lang="ru-RU" sz="7200" dirty="0">
                <a:latin typeface="a_AvanteInt" panose="020B0302020202020204" pitchFamily="34" charset="-52"/>
                <a:ea typeface="Calibri" panose="020F0502020204030204" pitchFamily="34" charset="0"/>
                <a:cs typeface="Times New Roman" panose="02020603050405020304" pitchFamily="18" charset="0"/>
              </a:rPr>
              <a:t>    </a:t>
            </a:r>
            <a:r>
              <a:rPr lang="ru-RU" sz="7200" dirty="0">
                <a:effectLst/>
                <a:latin typeface="a_AvanteInt" panose="020B0302020202020204" pitchFamily="34" charset="-52"/>
                <a:ea typeface="Times New Roman" panose="02020603050405020304" pitchFamily="18" charset="0"/>
              </a:rPr>
              <a:t>В Министерстве началась подготовка Отраслевой системы оплаты труда научных работников.  Наши представители были включены в состав Межведомственной рабочей группы. Однако сейчас вроде у руководства страны появился замысел вместо регулирования Отраслевых систем оплаты труда отдельных категорий работников, создать единые правила для оплаты труда всех бюджетников. В результате работа по формированию Отраслевой системы пока встала. Проблема есть у нашего профсоюза – у нас нет своей четкой позиции по системе заработной платы в условиях финансирования институтов по гос. заданиям и большого объема внебюджетных средств.  </a:t>
            </a:r>
          </a:p>
          <a:p>
            <a:pPr marL="0" indent="0" algn="just">
              <a:lnSpc>
                <a:spcPct val="105000"/>
              </a:lnSpc>
              <a:spcAft>
                <a:spcPts val="800"/>
              </a:spcAft>
              <a:buNone/>
            </a:pPr>
            <a:r>
              <a:rPr lang="ru-RU" sz="7200" b="1" dirty="0" smtClean="0">
                <a:effectLst/>
                <a:latin typeface="a_AvanteInt" panose="020B0302020202020204" pitchFamily="34" charset="-52"/>
                <a:ea typeface="Times New Roman" panose="02020603050405020304" pitchFamily="18" charset="0"/>
              </a:rPr>
              <a:t>Профсоюзу </a:t>
            </a:r>
            <a:r>
              <a:rPr lang="ru-RU" sz="7200" b="1" dirty="0">
                <a:effectLst/>
                <a:latin typeface="a_AvanteInt" panose="020B0302020202020204" pitchFamily="34" charset="-52"/>
                <a:ea typeface="Times New Roman" panose="02020603050405020304" pitchFamily="18" charset="0"/>
              </a:rPr>
              <a:t>надо попытаться выработать свое видение справедливой системы оплаты труда в институтах.  </a:t>
            </a:r>
            <a:endParaRPr lang="ru-RU" sz="7200" dirty="0">
              <a:effectLst/>
              <a:latin typeface="a_AvanteInt" panose="020B0302020202020204" pitchFamily="34" charset="-52"/>
              <a:ea typeface="Times New Roman" panose="02020603050405020304" pitchFamily="18" charset="0"/>
            </a:endParaRPr>
          </a:p>
          <a:p>
            <a:pPr algn="just">
              <a:lnSpc>
                <a:spcPct val="105000"/>
              </a:lnSpc>
              <a:spcAft>
                <a:spcPts val="800"/>
              </a:spcAft>
            </a:pPr>
            <a:endParaRPr lang="ru-RU" sz="8000" dirty="0">
              <a:effectLst/>
              <a:latin typeface="Calibri" panose="020F0502020204030204" pitchFamily="34" charset="0"/>
              <a:ea typeface="Calibri" panose="020F0502020204030204" pitchFamily="34" charset="0"/>
              <a:cs typeface="Times New Roman" panose="02020603050405020304" pitchFamily="18" charset="0"/>
            </a:endParaRPr>
          </a:p>
          <a:p>
            <a:r>
              <a:rPr lang="ru-RU" sz="1800" dirty="0">
                <a:effectLst/>
                <a:latin typeface="Calibri" panose="020F0502020204030204" pitchFamily="34" charset="0"/>
                <a:ea typeface="Calibri" panose="020F0502020204030204" pitchFamily="34" charset="0"/>
                <a:cs typeface="Times New Roman" panose="02020603050405020304" pitchFamily="18" charset="0"/>
              </a:rPr>
              <a:t/>
            </a:r>
            <a:br>
              <a:rPr lang="ru-RU" sz="1800" dirty="0">
                <a:effectLst/>
                <a:latin typeface="Calibri" panose="020F0502020204030204" pitchFamily="34" charset="0"/>
                <a:ea typeface="Calibri" panose="020F0502020204030204" pitchFamily="34" charset="0"/>
                <a:cs typeface="Times New Roman" panose="02020603050405020304" pitchFamily="18" charset="0"/>
              </a:rPr>
            </a:br>
            <a:endParaRPr lang="ru-RU" dirty="0"/>
          </a:p>
        </p:txBody>
      </p:sp>
      <p:pic>
        <p:nvPicPr>
          <p:cNvPr id="4" name="Рисунок 3">
            <a:extLst>
              <a:ext uri="{FF2B5EF4-FFF2-40B4-BE49-F238E27FC236}">
                <a16:creationId xmlns:a16="http://schemas.microsoft.com/office/drawing/2014/main" xmlns="" id="{21941768-F62A-402F-9750-94F160EC4CE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4692" y="82495"/>
            <a:ext cx="2770908" cy="14232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6334618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E691E668-6F52-43B0-996A-215F7273F0EB}"/>
              </a:ext>
            </a:extLst>
          </p:cNvPr>
          <p:cNvSpPr>
            <a:spLocks noGrp="1"/>
          </p:cNvSpPr>
          <p:nvPr>
            <p:ph type="title"/>
          </p:nvPr>
        </p:nvSpPr>
        <p:spPr>
          <a:xfrm>
            <a:off x="2895600" y="927816"/>
            <a:ext cx="8610600" cy="1293028"/>
          </a:xfrm>
        </p:spPr>
        <p:txBody>
          <a:bodyPr>
            <a:normAutofit/>
          </a:bodyPr>
          <a:lstStyle/>
          <a:p>
            <a:r>
              <a:rPr lang="ru-RU" sz="4000" b="1" dirty="0">
                <a:solidFill>
                  <a:schemeClr val="accent1">
                    <a:lumMod val="75000"/>
                  </a:schemeClr>
                </a:solidFill>
                <a:effectLst/>
                <a:latin typeface="Century Gothic (Заголовки)"/>
                <a:ea typeface="Times New Roman" panose="02020603050405020304" pitchFamily="18" charset="0"/>
              </a:rPr>
              <a:t>Нормальные условия труда </a:t>
            </a:r>
            <a:r>
              <a:rPr lang="ru-RU" sz="4000" dirty="0">
                <a:effectLst/>
                <a:latin typeface="Times New Roman" panose="02020603050405020304" pitchFamily="18" charset="0"/>
                <a:ea typeface="Times New Roman" panose="02020603050405020304" pitchFamily="18" charset="0"/>
              </a:rPr>
              <a:t/>
            </a:r>
            <a:br>
              <a:rPr lang="ru-RU" sz="4000" dirty="0">
                <a:effectLst/>
                <a:latin typeface="Times New Roman" panose="02020603050405020304" pitchFamily="18" charset="0"/>
                <a:ea typeface="Times New Roman" panose="02020603050405020304" pitchFamily="18" charset="0"/>
              </a:rPr>
            </a:br>
            <a:endParaRPr lang="ru-RU" sz="4000" b="1" dirty="0"/>
          </a:p>
        </p:txBody>
      </p:sp>
      <p:sp>
        <p:nvSpPr>
          <p:cNvPr id="3" name="Объект 2">
            <a:extLst>
              <a:ext uri="{FF2B5EF4-FFF2-40B4-BE49-F238E27FC236}">
                <a16:creationId xmlns:a16="http://schemas.microsoft.com/office/drawing/2014/main" xmlns="" id="{2C17DD7E-00B5-41C7-AADC-E6630A9313EC}"/>
              </a:ext>
            </a:extLst>
          </p:cNvPr>
          <p:cNvSpPr>
            <a:spLocks noGrp="1"/>
          </p:cNvSpPr>
          <p:nvPr>
            <p:ph idx="1"/>
          </p:nvPr>
        </p:nvSpPr>
        <p:spPr>
          <a:xfrm>
            <a:off x="164892" y="1764805"/>
            <a:ext cx="11824741" cy="5622886"/>
          </a:xfrm>
        </p:spPr>
        <p:txBody>
          <a:bodyPr>
            <a:noAutofit/>
          </a:bodyPr>
          <a:lstStyle/>
          <a:p>
            <a:r>
              <a:rPr lang="ru-RU" sz="1700" dirty="0">
                <a:effectLst/>
                <a:latin typeface="a_AvanteInt" panose="020B0302020202020204" pitchFamily="34" charset="-52"/>
                <a:ea typeface="Times New Roman" panose="02020603050405020304" pitchFamily="18" charset="0"/>
              </a:rPr>
              <a:t>До примерно 2019г. решение задачи создания нормальных условий труда  не сдвинулось с места. Ситуация  скорее  ухудшилось. Централизованные закупки дорогого оборудования с 2013г. прекратились. В финансировании гос. заданий быстро увеличивалась доля фонда зарплаты, которая к 2018г. достигла во многих институтах 80-90%. Соответственно финансирование собственно работы легло на </a:t>
            </a:r>
            <a:r>
              <a:rPr lang="ru-RU" sz="1700" dirty="0" err="1">
                <a:effectLst/>
                <a:latin typeface="a_AvanteInt" panose="020B0302020202020204" pitchFamily="34" charset="-52"/>
                <a:ea typeface="Times New Roman" panose="02020603050405020304" pitchFamily="18" charset="0"/>
              </a:rPr>
              <a:t>внебюджетку</a:t>
            </a:r>
            <a:r>
              <a:rPr lang="ru-RU" sz="1700" dirty="0">
                <a:effectLst/>
                <a:latin typeface="a_AvanteInt" panose="020B0302020202020204" pitchFamily="34" charset="-52"/>
                <a:ea typeface="Times New Roman" panose="02020603050405020304" pitchFamily="18" charset="0"/>
              </a:rPr>
              <a:t>..  Увеличение финансирования в 2018 г. не улучшило ситуацию с условиями труда в институтах. Подавляющее большинство институтов все ресурсы использовало для выполнения Указа № 597. Изменить эту ситуацию можно только за счет увеличения финансирования институтов.  В 2019 началась реализация Национального проекта Наука. Это несколько изменило ситуацию к лучшему. Началась централизованная закупка оборудования. В 2019г. было закуплено на сумму 4.35 млрд. руб., в 2020г. – было выделено 9.5 млрд. на 189 организаций Минобрнауки России (50 из них – ВУЗы). Это мизерные деньги. Тем не менее, положительная подвижка в этом вопросе есть, и процесс будет продолжен с увеличением финансирования.   Сдвинулась ситуация с финансированием научного флота.  Началась реализация нескольких крупных проектов. В результате в ряде институтов (примерно30-40) появились собственные средства на закупку приборов, материалов и т.д. Но это частности, общая ситуация пока остается неутешительной. Необходимо отметить, что по имеющейся информации наше Министерство ведет большую работу по увеличению финансирования гос. заданий в 2022г.. и по статье капремонт Эти действия надо поддержать, это не кардинальный перелом, но существенное улучшение ситуации. </a:t>
            </a:r>
            <a:r>
              <a:rPr lang="ru-RU" sz="1800" dirty="0">
                <a:effectLst/>
                <a:latin typeface="a_AvanteInt" panose="020B0302020202020204" pitchFamily="34" charset="-52"/>
                <a:ea typeface="Times New Roman" panose="02020603050405020304" pitchFamily="18" charset="0"/>
              </a:rPr>
              <a:t/>
            </a:r>
            <a:br>
              <a:rPr lang="ru-RU" sz="1800" dirty="0">
                <a:effectLst/>
                <a:latin typeface="a_AvanteInt" panose="020B0302020202020204" pitchFamily="34" charset="-52"/>
                <a:ea typeface="Times New Roman" panose="02020603050405020304" pitchFamily="18" charset="0"/>
              </a:rPr>
            </a:br>
            <a:endParaRPr lang="ru-RU" sz="1800" dirty="0">
              <a:effectLst/>
              <a:latin typeface="a_AvanteInt" panose="020B0302020202020204" pitchFamily="34" charset="-52"/>
              <a:ea typeface="Times New Roman" panose="02020603050405020304" pitchFamily="18" charset="0"/>
            </a:endParaRPr>
          </a:p>
          <a:p>
            <a:pPr marL="0" indent="0">
              <a:buNone/>
            </a:pPr>
            <a:r>
              <a:rPr lang="ru-RU" sz="1800" b="1" u="sng" dirty="0">
                <a:effectLst/>
                <a:latin typeface="a_AvanteInt" panose="020B0302020202020204" pitchFamily="34" charset="-52"/>
                <a:ea typeface="Calibri" panose="020F0502020204030204" pitchFamily="34" charset="0"/>
                <a:cs typeface="Times New Roman" panose="02020603050405020304" pitchFamily="18" charset="0"/>
              </a:rPr>
              <a:t>Таким образом, в этой части особых подвижек нет. Некая слабая</a:t>
            </a:r>
            <a:r>
              <a:rPr lang="ru-RU" sz="1800" b="1" dirty="0">
                <a:effectLst/>
                <a:latin typeface="a_AvanteInt" panose="020B0302020202020204" pitchFamily="34" charset="-52"/>
                <a:ea typeface="Calibri" panose="020F0502020204030204" pitchFamily="34" charset="0"/>
                <a:cs typeface="Times New Roman" panose="02020603050405020304" pitchFamily="18" charset="0"/>
              </a:rPr>
              <a:t> положительная производная наметилась в 2019 г. </a:t>
            </a:r>
            <a:endParaRPr lang="ru-RU" sz="1800" dirty="0">
              <a:latin typeface="a_AvanteInt" panose="020B0302020202020204" pitchFamily="34" charset="-52"/>
            </a:endParaRPr>
          </a:p>
        </p:txBody>
      </p:sp>
      <p:pic>
        <p:nvPicPr>
          <p:cNvPr id="4" name="Рисунок 3">
            <a:extLst>
              <a:ext uri="{FF2B5EF4-FFF2-40B4-BE49-F238E27FC236}">
                <a16:creationId xmlns:a16="http://schemas.microsoft.com/office/drawing/2014/main" xmlns="" id="{93A2D4E4-0489-40DE-A658-99910A9CF59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4692" y="82495"/>
            <a:ext cx="2770908" cy="14232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5457704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73613D8A-8914-45B0-89B3-7348D1EB773E}"/>
              </a:ext>
            </a:extLst>
          </p:cNvPr>
          <p:cNvSpPr>
            <a:spLocks noGrp="1"/>
          </p:cNvSpPr>
          <p:nvPr>
            <p:ph type="title"/>
          </p:nvPr>
        </p:nvSpPr>
        <p:spPr>
          <a:xfrm>
            <a:off x="2481340" y="936141"/>
            <a:ext cx="8610600" cy="1293028"/>
          </a:xfrm>
        </p:spPr>
        <p:txBody>
          <a:bodyPr/>
          <a:lstStyle/>
          <a:p>
            <a:r>
              <a:rPr lang="ru-RU" b="1" dirty="0">
                <a:solidFill>
                  <a:schemeClr val="accent1">
                    <a:lumMod val="75000"/>
                  </a:schemeClr>
                </a:solidFill>
              </a:rPr>
              <a:t>Охрана труда</a:t>
            </a:r>
          </a:p>
        </p:txBody>
      </p:sp>
      <p:sp>
        <p:nvSpPr>
          <p:cNvPr id="3" name="Объект 2">
            <a:extLst>
              <a:ext uri="{FF2B5EF4-FFF2-40B4-BE49-F238E27FC236}">
                <a16:creationId xmlns:a16="http://schemas.microsoft.com/office/drawing/2014/main" xmlns="" id="{F73D9901-FD2B-44F3-AAC9-908DD9D8A9A2}"/>
              </a:ext>
            </a:extLst>
          </p:cNvPr>
          <p:cNvSpPr>
            <a:spLocks noGrp="1"/>
          </p:cNvSpPr>
          <p:nvPr>
            <p:ph idx="1"/>
          </p:nvPr>
        </p:nvSpPr>
        <p:spPr>
          <a:xfrm>
            <a:off x="713227" y="2186704"/>
            <a:ext cx="10515600" cy="4947770"/>
          </a:xfrm>
        </p:spPr>
        <p:txBody>
          <a:bodyPr>
            <a:normAutofit/>
          </a:bodyPr>
          <a:lstStyle/>
          <a:p>
            <a:pPr indent="551815" algn="just">
              <a:lnSpc>
                <a:spcPct val="110000"/>
              </a:lnSpc>
              <a:spcBef>
                <a:spcPts val="360"/>
              </a:spcBef>
            </a:pPr>
            <a:r>
              <a:rPr lang="ru-RU" sz="1800" dirty="0">
                <a:effectLst/>
                <a:latin typeface="a_AvanteInt" panose="020B0302020202020204" pitchFamily="34" charset="-52"/>
                <a:ea typeface="Times New Roman" panose="02020603050405020304" pitchFamily="18" charset="0"/>
              </a:rPr>
              <a:t>Отдельно надо сказать об охране труда. Тут ситуация так же общая – денег на нее мизерно мало. Однако активность Профсоюза здесь была велика. Мы проводили </a:t>
            </a:r>
            <a:r>
              <a:rPr lang="ru-RU" sz="1800" dirty="0">
                <a:effectLst/>
                <a:latin typeface="a_AvanteInt" panose="020B0302020202020204" pitchFamily="34" charset="-52"/>
                <a:ea typeface="Times New Roman" panose="02020603050405020304" pitchFamily="18" charset="0"/>
                <a:cs typeface="Times New Roman" panose="02020603050405020304" pitchFamily="18" charset="0"/>
              </a:rPr>
              <a:t>целевые проверки отдельных вопросов охраны труда, расположенных в различных регионах. Велся анализ материалов, полученных в ходе проведенных проверок, его результаты для сведения направлялся в ФАНО и </a:t>
            </a:r>
            <a:r>
              <a:rPr lang="ru-RU" sz="1800" dirty="0">
                <a:effectLst/>
                <a:latin typeface="a_AvanteInt" panose="020B0302020202020204" pitchFamily="34" charset="-52"/>
                <a:ea typeface="Times New Roman" panose="02020603050405020304" pitchFamily="18" charset="0"/>
              </a:rPr>
              <a:t>Минобрнауки России</a:t>
            </a:r>
            <a:r>
              <a:rPr lang="ru-RU" sz="1800" dirty="0">
                <a:effectLst/>
                <a:latin typeface="a_AvanteInt" panose="020B0302020202020204" pitchFamily="34" charset="-52"/>
                <a:ea typeface="Times New Roman" panose="02020603050405020304" pitchFamily="18" charset="0"/>
                <a:cs typeface="Times New Roman" panose="02020603050405020304" pitchFamily="18" charset="0"/>
              </a:rPr>
              <a:t>. По результатам проведенных проверок охраны труда проводились совещания с председателями первичных профсоюзных организаций и работниками служб охраны труда. Подготавливались данные о финансировании мероприятий по охране труда (по 43 институтам различного профиля) , которые направлялись в ФАНО и </a:t>
            </a:r>
            <a:r>
              <a:rPr lang="ru-RU" sz="1800" dirty="0">
                <a:effectLst/>
                <a:latin typeface="a_AvanteInt" panose="020B0302020202020204" pitchFamily="34" charset="-52"/>
                <a:ea typeface="Times New Roman" panose="02020603050405020304" pitchFamily="18" charset="0"/>
              </a:rPr>
              <a:t>Минобрнауки России</a:t>
            </a:r>
            <a:r>
              <a:rPr lang="ru-RU" sz="1800" dirty="0">
                <a:effectLst/>
                <a:latin typeface="a_AvanteInt" panose="020B0302020202020204" pitchFamily="34" charset="-52"/>
                <a:ea typeface="Times New Roman" panose="02020603050405020304" pitchFamily="18" charset="0"/>
                <a:cs typeface="Times New Roman" panose="02020603050405020304" pitchFamily="18" charset="0"/>
              </a:rPr>
              <a:t>. Организовывалось и проводилось по запросам организаций обучение по охране труда руководителей и специалистов по охране труда. Непрерывно ставится вопрос о фиксированной, определенной части финансирования гос. заданий, которую можно расходовать только на охрану труда. </a:t>
            </a:r>
            <a:endParaRPr lang="ru-RU" sz="1800" dirty="0">
              <a:effectLst/>
              <a:latin typeface="a_AvanteInt" panose="020B0302020202020204" pitchFamily="34" charset="-52"/>
              <a:ea typeface="Times New Roman" panose="02020603050405020304" pitchFamily="18" charset="0"/>
            </a:endParaRPr>
          </a:p>
          <a:p>
            <a:pPr indent="449580" algn="just">
              <a:lnSpc>
                <a:spcPct val="110000"/>
              </a:lnSpc>
              <a:spcAft>
                <a:spcPts val="800"/>
              </a:spcAft>
            </a:pPr>
            <a:r>
              <a:rPr lang="ru-RU" sz="1800" b="1" dirty="0">
                <a:effectLst/>
                <a:latin typeface="a_AvanteInt" panose="020B0302020202020204" pitchFamily="34" charset="-52"/>
                <a:ea typeface="Calibri" panose="020F0502020204030204" pitchFamily="34" charset="0"/>
                <a:cs typeface="Times New Roman" panose="02020603050405020304" pitchFamily="18" charset="0"/>
              </a:rPr>
              <a:t>В части улучшения ситуации с Охраной труда нами сделано все, что было в наших силах. Однако, как и везде без существенного увеличения финансирования эта задача нерешаема. </a:t>
            </a:r>
            <a:endParaRPr lang="ru-RU" sz="1800" dirty="0"/>
          </a:p>
        </p:txBody>
      </p:sp>
      <p:pic>
        <p:nvPicPr>
          <p:cNvPr id="4" name="Рисунок 3">
            <a:extLst>
              <a:ext uri="{FF2B5EF4-FFF2-40B4-BE49-F238E27FC236}">
                <a16:creationId xmlns:a16="http://schemas.microsoft.com/office/drawing/2014/main" xmlns="" id="{A77EA862-FAF5-40B5-8096-E1CD22E12F7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4692" y="82495"/>
            <a:ext cx="2770908" cy="14232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33527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16DD6C05-66A4-4D5D-A9B9-A5C49C43DD1B}"/>
              </a:ext>
            </a:extLst>
          </p:cNvPr>
          <p:cNvSpPr>
            <a:spLocks noGrp="1"/>
          </p:cNvSpPr>
          <p:nvPr>
            <p:ph type="title"/>
          </p:nvPr>
        </p:nvSpPr>
        <p:spPr/>
        <p:txBody>
          <a:bodyPr>
            <a:normAutofit/>
          </a:bodyPr>
          <a:lstStyle/>
          <a:p>
            <a:r>
              <a:rPr lang="ru-RU" sz="4000" b="1" dirty="0">
                <a:solidFill>
                  <a:schemeClr val="accent1">
                    <a:lumMod val="75000"/>
                  </a:schemeClr>
                </a:solidFill>
                <a:effectLst/>
                <a:latin typeface="Century Gothic (Заголовки)"/>
                <a:ea typeface="Times New Roman" panose="02020603050405020304" pitchFamily="18" charset="0"/>
                <a:cs typeface="Times New Roman" panose="02020603050405020304" pitchFamily="18" charset="0"/>
              </a:rPr>
              <a:t>Борьба за финансирование -2016-</a:t>
            </a:r>
            <a:r>
              <a:rPr lang="ru-RU" sz="4000" b="1" dirty="0" err="1">
                <a:solidFill>
                  <a:schemeClr val="accent1">
                    <a:lumMod val="75000"/>
                  </a:schemeClr>
                </a:solidFill>
                <a:effectLst/>
                <a:latin typeface="Century Gothic (Заголовки)"/>
                <a:ea typeface="Times New Roman" panose="02020603050405020304" pitchFamily="18" charset="0"/>
                <a:cs typeface="Times New Roman" panose="02020603050405020304" pitchFamily="18" charset="0"/>
              </a:rPr>
              <a:t>2017</a:t>
            </a:r>
            <a:r>
              <a:rPr lang="ru-RU" sz="2200" b="1" dirty="0" err="1">
                <a:solidFill>
                  <a:schemeClr val="accent1">
                    <a:lumMod val="75000"/>
                  </a:schemeClr>
                </a:solidFill>
                <a:effectLst/>
                <a:latin typeface="Century Gothic (Заголовки)"/>
                <a:ea typeface="Times New Roman" panose="02020603050405020304" pitchFamily="18" charset="0"/>
                <a:cs typeface="Times New Roman" panose="02020603050405020304" pitchFamily="18" charset="0"/>
              </a:rPr>
              <a:t>г</a:t>
            </a:r>
            <a:r>
              <a:rPr lang="ru-RU" sz="4000" b="1" dirty="0">
                <a:solidFill>
                  <a:schemeClr val="accent1">
                    <a:lumMod val="75000"/>
                  </a:schemeClr>
                </a:solidFill>
                <a:effectLst/>
                <a:latin typeface="Century Gothic (Заголовки)"/>
                <a:ea typeface="Times New Roman" panose="02020603050405020304" pitchFamily="18" charset="0"/>
                <a:cs typeface="Times New Roman" panose="02020603050405020304" pitchFamily="18" charset="0"/>
              </a:rPr>
              <a:t>.</a:t>
            </a:r>
            <a:endParaRPr lang="ru-RU" sz="4000" dirty="0">
              <a:solidFill>
                <a:schemeClr val="accent1">
                  <a:lumMod val="75000"/>
                </a:schemeClr>
              </a:solidFill>
              <a:latin typeface="Century Gothic (Заголовки)"/>
            </a:endParaRPr>
          </a:p>
        </p:txBody>
      </p:sp>
      <p:sp>
        <p:nvSpPr>
          <p:cNvPr id="3" name="Объект 2">
            <a:extLst>
              <a:ext uri="{FF2B5EF4-FFF2-40B4-BE49-F238E27FC236}">
                <a16:creationId xmlns:a16="http://schemas.microsoft.com/office/drawing/2014/main" xmlns="" id="{12730B35-0F92-4B8F-9263-481FA3A7CA89}"/>
              </a:ext>
            </a:extLst>
          </p:cNvPr>
          <p:cNvSpPr>
            <a:spLocks noGrp="1"/>
          </p:cNvSpPr>
          <p:nvPr>
            <p:ph idx="1"/>
          </p:nvPr>
        </p:nvSpPr>
        <p:spPr>
          <a:xfrm>
            <a:off x="644577" y="2075891"/>
            <a:ext cx="11161792" cy="5127652"/>
          </a:xfrm>
        </p:spPr>
        <p:txBody>
          <a:bodyPr>
            <a:normAutofit/>
          </a:bodyPr>
          <a:lstStyle/>
          <a:p>
            <a:r>
              <a:rPr lang="ru-RU" sz="1800" dirty="0">
                <a:effectLst/>
                <a:latin typeface="a_AvanteInt" panose="020B0302020202020204" pitchFamily="34" charset="-52"/>
                <a:ea typeface="Calibri" panose="020F0502020204030204" pitchFamily="34" charset="0"/>
              </a:rPr>
              <a:t>В 2016-2017г. по этому направлению профсоюзом была проведена огромная. За ее основу было взято требование выполнения Указов Президента РФ о увеличении финансирования науки в России до 1.77% от ВВП, увеличении финансирования научных фондов до 25 </a:t>
            </a:r>
            <a:r>
              <a:rPr lang="ru-RU" sz="1800" dirty="0" err="1">
                <a:effectLst/>
                <a:latin typeface="a_AvanteInt" panose="020B0302020202020204" pitchFamily="34" charset="-52"/>
                <a:ea typeface="Calibri" panose="020F0502020204030204" pitchFamily="34" charset="0"/>
              </a:rPr>
              <a:t>млрд.руб</a:t>
            </a:r>
            <a:r>
              <a:rPr lang="ru-RU" sz="1800" dirty="0">
                <a:effectLst/>
                <a:latin typeface="a_AvanteInt" panose="020B0302020202020204" pitchFamily="34" charset="-52"/>
                <a:ea typeface="Calibri" panose="020F0502020204030204" pitchFamily="34" charset="0"/>
              </a:rPr>
              <a:t>., финансовом обеспечении Указа Президента РФ об увеличении зарплаты научным сотрудникам, поручении Президента РФ о финансировании фундаментальной науки России на уровне в процентах ВВП не ниже уровня 2015г. Была подготовлена необходимая аналитическая база о финансировании науки в России и ее сравнение с финансированием в т.н. развитых странах. Было убедительно показано абсолютно недостаточное финансирование российской науки и невозможность с таким уровнем финансирования войти в число стран с экономикой высоких знаний. Эти результаты были опубликованы в средствах массовой информации и активно используются в нашей работе – выступлениях, пресс-конференциях, обращениях во властные структуры и т.д. Была развернута работа по продвижению позиции профсоюза в жизнь. Использовались как методы писем от Центрального совета профсоюза во властные структуры – к Правительству, верхнюю и нижнюю палаты Федерального собрания, Президенту РФ так и обычные наши методы – массовые обращения от первичек, чрезвычайные собрания и в конечном итоге митинги. Большое внимание уделялось поиску союзников. К сожалению, не удалось в течении 2016г и основной части 2017г. (до избрания Президентом РАН Сергеева) привлечь к этой работе РАН и Общее собрание РАН</a:t>
            </a:r>
            <a:endParaRPr lang="ru-RU" sz="1800" dirty="0">
              <a:latin typeface="a_AvanteInt" panose="020B0302020202020204" pitchFamily="34" charset="-52"/>
            </a:endParaRPr>
          </a:p>
        </p:txBody>
      </p:sp>
      <p:pic>
        <p:nvPicPr>
          <p:cNvPr id="4" name="Рисунок 3">
            <a:extLst>
              <a:ext uri="{FF2B5EF4-FFF2-40B4-BE49-F238E27FC236}">
                <a16:creationId xmlns:a16="http://schemas.microsoft.com/office/drawing/2014/main" xmlns="" id="{0DB4F306-417A-41F5-9B57-31A4B7D92D5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4692" y="82495"/>
            <a:ext cx="2770908" cy="14232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8619283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xmlns="" id="{F3C23EEB-31D1-4F00-95C6-5245FAAC4053}"/>
              </a:ext>
            </a:extLst>
          </p:cNvPr>
          <p:cNvSpPr>
            <a:spLocks noGrp="1"/>
          </p:cNvSpPr>
          <p:nvPr>
            <p:ph idx="1"/>
          </p:nvPr>
        </p:nvSpPr>
        <p:spPr>
          <a:xfrm>
            <a:off x="838200" y="1725076"/>
            <a:ext cx="10515600" cy="5208002"/>
          </a:xfrm>
        </p:spPr>
        <p:txBody>
          <a:bodyPr>
            <a:noAutofit/>
          </a:bodyPr>
          <a:lstStyle/>
          <a:p>
            <a:pPr indent="449580">
              <a:lnSpc>
                <a:spcPct val="100000"/>
              </a:lnSpc>
              <a:spcAft>
                <a:spcPts val="800"/>
              </a:spcAft>
            </a:pPr>
            <a:r>
              <a:rPr lang="ru-RU" sz="1800" dirty="0">
                <a:effectLst/>
                <a:latin typeface="a_AvanteInt" panose="020B0302020202020204" pitchFamily="34" charset="-52"/>
                <a:ea typeface="Calibri" panose="020F0502020204030204" pitchFamily="34" charset="0"/>
                <a:cs typeface="Times New Roman" panose="02020603050405020304" pitchFamily="18" charset="0"/>
              </a:rPr>
              <a:t>В результате нам приходилось прибегать проведению массовых акций. Летом 2016г. для этих целей активно использовались выборы в Государственную Думу РФ, во время которых позиция профсоюза получила широкое освещение в СМИ и были заключены соглашения (в разной форме) со всеми 4 партиями, прошедшими в Государственную Думу РФ. Была так же активизирована работа в регионах, удачно прошла акция в Москве – т.н. совещание в ИНЭУС. В результате в рамках бюджета 2017г. удалось, несмотря на общее сокращение бюджета в 2017г. по сравнению с 2016г., практически удержать статью по финансированию институтов подведомственных ФАНО. Кроме того, на выполнение Указа Президента было получено дополнительно более 4 </a:t>
            </a:r>
            <a:r>
              <a:rPr lang="ru-RU" sz="1800" dirty="0" err="1">
                <a:effectLst/>
                <a:latin typeface="a_AvanteInt" panose="020B0302020202020204" pitchFamily="34" charset="-52"/>
                <a:ea typeface="Calibri" panose="020F0502020204030204" pitchFamily="34" charset="0"/>
                <a:cs typeface="Times New Roman" panose="02020603050405020304" pitchFamily="18" charset="0"/>
              </a:rPr>
              <a:t>млрд.р</a:t>
            </a:r>
            <a:r>
              <a:rPr lang="ru-RU" sz="1800" dirty="0">
                <a:effectLst/>
                <a:latin typeface="a_AvanteInt" panose="020B0302020202020204" pitchFamily="34" charset="-52"/>
                <a:ea typeface="Calibri" panose="020F0502020204030204" pitchFamily="34" charset="0"/>
                <a:cs typeface="Times New Roman" panose="02020603050405020304" pitchFamily="18" charset="0"/>
              </a:rPr>
              <a:t>. Так же в 2016г. было впервые получено письменное заверение Минфина России о том, что в 2018г. Указ Президента об увеличении финансирования РФФИ будет выполнен. Добиться большего при минимальной массовой поддержки наших требований как со стороны научного сообщества, так и со стороны членов нашего профсоюза, по-видимому, было невозможно.</a:t>
            </a:r>
            <a:r>
              <a:rPr lang="ru-RU" sz="1800" dirty="0">
                <a:latin typeface="a_AvanteInt" panose="020B0302020202020204" pitchFamily="34" charset="-52"/>
                <a:ea typeface="Calibri" panose="020F0502020204030204" pitchFamily="34" charset="0"/>
                <a:cs typeface="Times New Roman" panose="02020603050405020304" pitchFamily="18" charset="0"/>
              </a:rPr>
              <a:t/>
            </a:r>
            <a:br>
              <a:rPr lang="ru-RU" sz="1800" dirty="0">
                <a:latin typeface="a_AvanteInt" panose="020B0302020202020204" pitchFamily="34" charset="-52"/>
                <a:ea typeface="Calibri" panose="020F0502020204030204" pitchFamily="34" charset="0"/>
                <a:cs typeface="Times New Roman" panose="02020603050405020304" pitchFamily="18" charset="0"/>
              </a:rPr>
            </a:br>
            <a:r>
              <a:rPr lang="ru-RU" sz="1800" dirty="0">
                <a:effectLst/>
                <a:latin typeface="a_AvanteInt" panose="020B0302020202020204" pitchFamily="34" charset="-52"/>
                <a:ea typeface="Calibri" panose="020F0502020204030204" pitchFamily="34" charset="0"/>
                <a:cs typeface="Times New Roman" panose="02020603050405020304" pitchFamily="18" charset="0"/>
              </a:rPr>
              <a:t>Тем не менее в 2017г. удалось совершить гораздо большое. Несмотря на общее уменьшение бюджета РФ на 2018г. бюджет фундаментальной науки и в первую очередь учреждений подведомственных ФАНО оказался существенно увеличен – с примерно 62 млрд. р. до 86, а скорее до 91.5 </a:t>
            </a:r>
            <a:r>
              <a:rPr lang="ru-RU" sz="1800" dirty="0" err="1">
                <a:effectLst/>
                <a:latin typeface="a_AvanteInt" panose="020B0302020202020204" pitchFamily="34" charset="-52"/>
                <a:ea typeface="Calibri" panose="020F0502020204030204" pitchFamily="34" charset="0"/>
                <a:cs typeface="Times New Roman" panose="02020603050405020304" pitchFamily="18" charset="0"/>
              </a:rPr>
              <a:t>млрд.р</a:t>
            </a:r>
            <a:r>
              <a:rPr lang="ru-RU" sz="1800" dirty="0">
                <a:effectLst/>
                <a:latin typeface="a_AvanteInt" panose="020B0302020202020204" pitchFamily="34" charset="-52"/>
                <a:ea typeface="Calibri" panose="020F0502020204030204" pitchFamily="34" charset="0"/>
                <a:cs typeface="Times New Roman" panose="02020603050405020304" pitchFamily="18" charset="0"/>
              </a:rPr>
              <a:t>. Так же существенно – до примерно 21 млрд. р. было увеличено финансирование РФФИ - обещание данное профсоюзу Минфин России выполнил. </a:t>
            </a:r>
          </a:p>
          <a:p>
            <a:pPr>
              <a:lnSpc>
                <a:spcPct val="100000"/>
              </a:lnSpc>
            </a:pPr>
            <a:r>
              <a:rPr lang="ru-RU" sz="1800" b="1" dirty="0">
                <a:effectLst/>
                <a:latin typeface="a_AvanteInt" panose="020B0302020202020204" pitchFamily="34" charset="-52"/>
                <a:ea typeface="Times New Roman" panose="02020603050405020304" pitchFamily="18" charset="0"/>
                <a:cs typeface="Times New Roman" panose="02020603050405020304" pitchFamily="18" charset="0"/>
              </a:rPr>
              <a:t>.</a:t>
            </a: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br>
            <a:endParaRPr lang="ru-RU" sz="1800" dirty="0"/>
          </a:p>
        </p:txBody>
      </p:sp>
      <p:pic>
        <p:nvPicPr>
          <p:cNvPr id="4" name="Рисунок 3">
            <a:extLst>
              <a:ext uri="{FF2B5EF4-FFF2-40B4-BE49-F238E27FC236}">
                <a16:creationId xmlns:a16="http://schemas.microsoft.com/office/drawing/2014/main" xmlns="" id="{F85DE858-ADD6-4936-B89D-AD9D441B47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4692" y="82495"/>
            <a:ext cx="2770908" cy="14232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Заголовок 1">
            <a:extLst>
              <a:ext uri="{FF2B5EF4-FFF2-40B4-BE49-F238E27FC236}">
                <a16:creationId xmlns:a16="http://schemas.microsoft.com/office/drawing/2014/main" xmlns="" id="{7D35A74A-2F3E-400F-8A9E-04A29DB39B35}"/>
              </a:ext>
            </a:extLst>
          </p:cNvPr>
          <p:cNvSpPr>
            <a:spLocks noGrp="1"/>
          </p:cNvSpPr>
          <p:nvPr>
            <p:ph type="title"/>
          </p:nvPr>
        </p:nvSpPr>
        <p:spPr>
          <a:xfrm>
            <a:off x="96406" y="804789"/>
            <a:ext cx="11078470" cy="1293028"/>
          </a:xfrm>
        </p:spPr>
        <p:txBody>
          <a:bodyPr>
            <a:normAutofit fontScale="90000"/>
          </a:bodyPr>
          <a:lstStyle/>
          <a:p>
            <a:r>
              <a:rPr lang="ru-RU" sz="4400" b="1" dirty="0">
                <a:solidFill>
                  <a:schemeClr val="accent1">
                    <a:lumMod val="75000"/>
                  </a:schemeClr>
                </a:solidFill>
                <a:effectLst/>
                <a:latin typeface="Century Gothic (Заголовки)"/>
                <a:ea typeface="Times New Roman" panose="02020603050405020304" pitchFamily="18" charset="0"/>
                <a:cs typeface="Times New Roman" panose="02020603050405020304" pitchFamily="18" charset="0"/>
              </a:rPr>
              <a:t>Борьба за </a:t>
            </a:r>
            <a:r>
              <a:rPr lang="ru-RU" sz="4400" b="1" dirty="0" smtClean="0">
                <a:solidFill>
                  <a:schemeClr val="accent1">
                    <a:lumMod val="75000"/>
                  </a:schemeClr>
                </a:solidFill>
                <a:effectLst/>
                <a:latin typeface="Century Gothic (Заголовки)"/>
                <a:ea typeface="Times New Roman" panose="02020603050405020304" pitchFamily="18" charset="0"/>
                <a:cs typeface="Times New Roman" panose="02020603050405020304" pitchFamily="18" charset="0"/>
              </a:rPr>
              <a:t/>
            </a:r>
            <a:br>
              <a:rPr lang="ru-RU" sz="4400" b="1" dirty="0" smtClean="0">
                <a:solidFill>
                  <a:schemeClr val="accent1">
                    <a:lumMod val="75000"/>
                  </a:schemeClr>
                </a:solidFill>
                <a:effectLst/>
                <a:latin typeface="Century Gothic (Заголовки)"/>
                <a:ea typeface="Times New Roman" panose="02020603050405020304" pitchFamily="18" charset="0"/>
                <a:cs typeface="Times New Roman" panose="02020603050405020304" pitchFamily="18" charset="0"/>
              </a:rPr>
            </a:br>
            <a:r>
              <a:rPr lang="ru-RU" sz="4400" b="1" dirty="0" smtClean="0">
                <a:solidFill>
                  <a:schemeClr val="accent1">
                    <a:lumMod val="75000"/>
                  </a:schemeClr>
                </a:solidFill>
                <a:effectLst/>
                <a:latin typeface="Century Gothic (Заголовки)"/>
                <a:ea typeface="Times New Roman" panose="02020603050405020304" pitchFamily="18" charset="0"/>
                <a:cs typeface="Times New Roman" panose="02020603050405020304" pitchFamily="18" charset="0"/>
              </a:rPr>
              <a:t>финансирование – 2016-2017</a:t>
            </a:r>
            <a:r>
              <a:rPr lang="ru-RU" sz="2200" b="1" dirty="0" smtClean="0">
                <a:solidFill>
                  <a:schemeClr val="accent1">
                    <a:lumMod val="75000"/>
                  </a:schemeClr>
                </a:solidFill>
                <a:effectLst/>
                <a:latin typeface="Century Gothic (Заголовки)"/>
                <a:ea typeface="Times New Roman" panose="02020603050405020304" pitchFamily="18" charset="0"/>
                <a:cs typeface="Times New Roman" panose="02020603050405020304" pitchFamily="18" charset="0"/>
              </a:rPr>
              <a:t>г</a:t>
            </a:r>
            <a:r>
              <a:rPr lang="ru-RU" sz="4400" b="1" dirty="0">
                <a:solidFill>
                  <a:schemeClr val="accent1">
                    <a:lumMod val="75000"/>
                  </a:schemeClr>
                </a:solidFill>
                <a:effectLst/>
                <a:latin typeface="Century Gothic (Заголовки)"/>
                <a:ea typeface="Times New Roman" panose="02020603050405020304" pitchFamily="18" charset="0"/>
                <a:cs typeface="Times New Roman" panose="02020603050405020304" pitchFamily="18" charset="0"/>
              </a:rPr>
              <a:t>.</a:t>
            </a:r>
            <a:r>
              <a:rPr lang="ru-RU" sz="4400" dirty="0">
                <a:solidFill>
                  <a:schemeClr val="accent1">
                    <a:lumMod val="75000"/>
                  </a:schemeClr>
                </a:solidFill>
                <a:effectLst/>
                <a:latin typeface="Century Gothic (Заголовки)"/>
                <a:ea typeface="Times New Roman" panose="02020603050405020304" pitchFamily="18" charset="0"/>
                <a:cs typeface="Times New Roman" panose="02020603050405020304" pitchFamily="18" charset="0"/>
              </a:rPr>
              <a:t/>
            </a:r>
            <a:br>
              <a:rPr lang="ru-RU" sz="4400" dirty="0">
                <a:solidFill>
                  <a:schemeClr val="accent1">
                    <a:lumMod val="75000"/>
                  </a:schemeClr>
                </a:solidFill>
                <a:effectLst/>
                <a:latin typeface="Century Gothic (Заголовки)"/>
                <a:ea typeface="Times New Roman" panose="02020603050405020304" pitchFamily="18" charset="0"/>
                <a:cs typeface="Times New Roman" panose="02020603050405020304" pitchFamily="18" charset="0"/>
              </a:rPr>
            </a:br>
            <a:endParaRPr lang="ru-RU" dirty="0">
              <a:solidFill>
                <a:schemeClr val="accent1">
                  <a:lumMod val="75000"/>
                </a:schemeClr>
              </a:solidFill>
              <a:latin typeface="Century Gothic (Заголовки)"/>
            </a:endParaRPr>
          </a:p>
        </p:txBody>
      </p:sp>
    </p:spTree>
    <p:extLst>
      <p:ext uri="{BB962C8B-B14F-4D97-AF65-F5344CB8AC3E}">
        <p14:creationId xmlns:p14="http://schemas.microsoft.com/office/powerpoint/2010/main" val="19825562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ABA127AD-0AFF-443A-8B70-86F4FE87D799}"/>
              </a:ext>
            </a:extLst>
          </p:cNvPr>
          <p:cNvSpPr>
            <a:spLocks noGrp="1"/>
          </p:cNvSpPr>
          <p:nvPr>
            <p:ph type="title"/>
          </p:nvPr>
        </p:nvSpPr>
        <p:spPr>
          <a:xfrm>
            <a:off x="2895600" y="1279671"/>
            <a:ext cx="8610600" cy="1293028"/>
          </a:xfrm>
        </p:spPr>
        <p:txBody>
          <a:bodyPr>
            <a:normAutofit/>
          </a:bodyPr>
          <a:lstStyle/>
          <a:p>
            <a:r>
              <a:rPr lang="ru-RU" b="1" dirty="0">
                <a:solidFill>
                  <a:schemeClr val="accent1">
                    <a:lumMod val="75000"/>
                  </a:schemeClr>
                </a:solidFill>
              </a:rPr>
              <a:t>Борьба за финансирование -2017</a:t>
            </a:r>
            <a:r>
              <a:rPr lang="ru-RU" sz="3200" b="1" dirty="0">
                <a:solidFill>
                  <a:schemeClr val="accent1">
                    <a:lumMod val="75000"/>
                  </a:schemeClr>
                </a:solidFill>
              </a:rPr>
              <a:t>г</a:t>
            </a:r>
            <a:r>
              <a:rPr lang="ru-RU" b="1" dirty="0">
                <a:solidFill>
                  <a:schemeClr val="accent1">
                    <a:lumMod val="75000"/>
                  </a:schemeClr>
                </a:solidFill>
              </a:rPr>
              <a:t>. </a:t>
            </a:r>
          </a:p>
        </p:txBody>
      </p:sp>
      <p:sp>
        <p:nvSpPr>
          <p:cNvPr id="3" name="Объект 2">
            <a:extLst>
              <a:ext uri="{FF2B5EF4-FFF2-40B4-BE49-F238E27FC236}">
                <a16:creationId xmlns:a16="http://schemas.microsoft.com/office/drawing/2014/main" xmlns="" id="{C42AFDE7-07BE-4197-835A-BF06EA313C31}"/>
              </a:ext>
            </a:extLst>
          </p:cNvPr>
          <p:cNvSpPr>
            <a:spLocks noGrp="1"/>
          </p:cNvSpPr>
          <p:nvPr>
            <p:ph idx="1"/>
          </p:nvPr>
        </p:nvSpPr>
        <p:spPr>
          <a:xfrm>
            <a:off x="838200" y="2537148"/>
            <a:ext cx="10515600" cy="3995003"/>
          </a:xfrm>
        </p:spPr>
        <p:txBody>
          <a:bodyPr>
            <a:normAutofit/>
          </a:bodyPr>
          <a:lstStyle/>
          <a:p>
            <a:pPr indent="449580" algn="just">
              <a:lnSpc>
                <a:spcPct val="105000"/>
              </a:lnSpc>
              <a:spcAft>
                <a:spcPts val="800"/>
              </a:spcAft>
            </a:pPr>
            <a:r>
              <a:rPr lang="ru-RU" sz="1800" dirty="0">
                <a:effectLst/>
                <a:latin typeface="a_AvanteInt" panose="020B0302020202020204" pitchFamily="34" charset="-52"/>
                <a:ea typeface="Calibri" panose="020F0502020204030204" pitchFamily="34" charset="0"/>
                <a:cs typeface="Times New Roman" panose="02020603050405020304" pitchFamily="18" charset="0"/>
              </a:rPr>
              <a:t>Были проведены действия ФАНО, которые демонстрировали, что в институтах ведется работа по максимальному использованию внутренних ресурсов. Эти действия корректировались и поддерживались профсоюзом в результате чего они не привели к массовым увольнениям, но позволили ФАНО утверждать, что все внутренние ресурсы институты использовали. Во-вторых, ФАНО провело грамотные расчёты потребности, в финансах, которые вместе с указанной выше позицией позволили четко аргументировать требования ФАНО. Ну и конечно исключительно удачно проведенный профсоюзом митинг в Москве с сильным, освещением в СМИ. Мы были единственными кто кричал и желание заткнуть нам рот у власть имущих было велико. Проще всего это было сделать, удовлетворив обоснованные требования ФАНО о выделение средств на выполнение Указа Президента, ну и выполнить другой Указ Президента о РФФИ. </a:t>
            </a:r>
            <a:r>
              <a:rPr lang="ru-RU" sz="1800" dirty="0">
                <a:latin typeface="a_AvanteInt" panose="020B0302020202020204" pitchFamily="34" charset="-52"/>
                <a:ea typeface="Calibri" panose="020F0502020204030204" pitchFamily="34" charset="0"/>
                <a:cs typeface="Times New Roman" panose="02020603050405020304" pitchFamily="18" charset="0"/>
              </a:rPr>
              <a:t> </a:t>
            </a:r>
            <a:r>
              <a:rPr lang="ru-RU" sz="1800" dirty="0">
                <a:effectLst/>
                <a:latin typeface="a_AvanteInt" panose="020B0302020202020204" pitchFamily="34" charset="-52"/>
                <a:ea typeface="Calibri" panose="020F0502020204030204" pitchFamily="34" charset="0"/>
                <a:cs typeface="Times New Roman" panose="02020603050405020304" pitchFamily="18" charset="0"/>
              </a:rPr>
              <a:t>Это безусловно большой успех нашего профсоюза хотя, он в очень небольшой степени приближает нас к реализации руководством страны наших справедливых требований о нормальном финансировании российской науки. </a:t>
            </a:r>
          </a:p>
          <a:p>
            <a:endParaRPr lang="ru-RU" dirty="0"/>
          </a:p>
        </p:txBody>
      </p:sp>
      <p:pic>
        <p:nvPicPr>
          <p:cNvPr id="4" name="Рисунок 3">
            <a:extLst>
              <a:ext uri="{FF2B5EF4-FFF2-40B4-BE49-F238E27FC236}">
                <a16:creationId xmlns:a16="http://schemas.microsoft.com/office/drawing/2014/main" xmlns="" id="{7C36BDA9-7E9F-4FE2-B6A5-039007A1450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4692" y="82495"/>
            <a:ext cx="2770908" cy="14232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5015031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EA2616AF-E7A1-4120-945F-2DDDF8C237CF}"/>
              </a:ext>
            </a:extLst>
          </p:cNvPr>
          <p:cNvSpPr>
            <a:spLocks noGrp="1"/>
          </p:cNvSpPr>
          <p:nvPr>
            <p:ph type="title"/>
          </p:nvPr>
        </p:nvSpPr>
        <p:spPr>
          <a:xfrm>
            <a:off x="2895600" y="1448275"/>
            <a:ext cx="8610600" cy="1293028"/>
          </a:xfrm>
        </p:spPr>
        <p:txBody>
          <a:bodyPr>
            <a:noAutofit/>
          </a:bodyPr>
          <a:lstStyle/>
          <a:p>
            <a:r>
              <a:rPr lang="ru-RU" b="1" dirty="0">
                <a:solidFill>
                  <a:schemeClr val="accent1">
                    <a:lumMod val="75000"/>
                  </a:schemeClr>
                </a:solidFill>
              </a:rPr>
              <a:t>Приоритет №1- </a:t>
            </a:r>
            <a:br>
              <a:rPr lang="ru-RU" b="1" dirty="0">
                <a:solidFill>
                  <a:schemeClr val="accent1">
                    <a:lumMod val="75000"/>
                  </a:schemeClr>
                </a:solidFill>
              </a:rPr>
            </a:br>
            <a:r>
              <a:rPr lang="ru-RU" b="1" dirty="0">
                <a:solidFill>
                  <a:schemeClr val="accent1">
                    <a:lumMod val="75000"/>
                  </a:schemeClr>
                </a:solidFill>
              </a:rPr>
              <a:t>нет массовым сокращениям</a:t>
            </a:r>
          </a:p>
        </p:txBody>
      </p:sp>
      <p:sp>
        <p:nvSpPr>
          <p:cNvPr id="3" name="Объект 2">
            <a:extLst>
              <a:ext uri="{FF2B5EF4-FFF2-40B4-BE49-F238E27FC236}">
                <a16:creationId xmlns:a16="http://schemas.microsoft.com/office/drawing/2014/main" xmlns="" id="{57AF6D5F-0DA8-4618-A510-8975A36ECE7C}"/>
              </a:ext>
            </a:extLst>
          </p:cNvPr>
          <p:cNvSpPr>
            <a:spLocks noGrp="1"/>
          </p:cNvSpPr>
          <p:nvPr>
            <p:ph idx="1"/>
          </p:nvPr>
        </p:nvSpPr>
        <p:spPr>
          <a:xfrm>
            <a:off x="685800" y="3255471"/>
            <a:ext cx="11044790" cy="4024125"/>
          </a:xfrm>
        </p:spPr>
        <p:txBody>
          <a:bodyPr>
            <a:normAutofit/>
          </a:bodyPr>
          <a:lstStyle/>
          <a:p>
            <a:r>
              <a:rPr lang="ru-RU" sz="1800" dirty="0">
                <a:latin typeface="a_AvanteInt" panose="020B0302020202020204" pitchFamily="34" charset="-52"/>
              </a:rPr>
              <a:t>Основная угроза  - необходимость выполнения Указа Президента РФ №597 в условиях срыва выполнения Указа Президента №599</a:t>
            </a:r>
            <a:br>
              <a:rPr lang="ru-RU" sz="1800" dirty="0">
                <a:latin typeface="a_AvanteInt" panose="020B0302020202020204" pitchFamily="34" charset="-52"/>
              </a:rPr>
            </a:br>
            <a:endParaRPr lang="ru-RU" sz="1800" dirty="0">
              <a:latin typeface="a_AvanteInt" panose="020B0302020202020204" pitchFamily="34" charset="-52"/>
            </a:endParaRPr>
          </a:p>
          <a:p>
            <a:pPr marL="0" indent="0">
              <a:buNone/>
            </a:pPr>
            <a:r>
              <a:rPr lang="ru-RU" sz="1800" dirty="0">
                <a:latin typeface="a_AvanteInt" panose="020B0302020202020204" pitchFamily="34" charset="-52"/>
              </a:rPr>
              <a:t>Дополнительные проблемы:</a:t>
            </a:r>
            <a:br>
              <a:rPr lang="ru-RU" sz="1800" dirty="0">
                <a:latin typeface="a_AvanteInt" panose="020B0302020202020204" pitchFamily="34" charset="-52"/>
              </a:rPr>
            </a:br>
            <a:r>
              <a:rPr lang="ru-RU" sz="1800" dirty="0">
                <a:latin typeface="a_AvanteInt" panose="020B0302020202020204" pitchFamily="34" charset="-52"/>
              </a:rPr>
              <a:t>- неготовность институтов к жесткой проверке отчетов о выполнении гос. заданий</a:t>
            </a:r>
            <a:br>
              <a:rPr lang="ru-RU" sz="1800" dirty="0">
                <a:latin typeface="a_AvanteInt" panose="020B0302020202020204" pitchFamily="34" charset="-52"/>
              </a:rPr>
            </a:br>
            <a:r>
              <a:rPr lang="ru-RU" sz="1800" dirty="0">
                <a:latin typeface="a_AvanteInt" panose="020B0302020202020204" pitchFamily="34" charset="-52"/>
              </a:rPr>
              <a:t>- постоянно меняющиеся требования по числу и качеству публикаций, которые должны быть опубликованы как результат выполнения </a:t>
            </a:r>
            <a:r>
              <a:rPr lang="ru-RU" sz="1800" dirty="0" err="1">
                <a:latin typeface="a_AvanteInt" panose="020B0302020202020204" pitchFamily="34" charset="-52"/>
              </a:rPr>
              <a:t>гос.задания</a:t>
            </a:r>
            <a:r>
              <a:rPr lang="ru-RU" sz="1800" dirty="0">
                <a:latin typeface="a_AvanteInt" panose="020B0302020202020204" pitchFamily="34" charset="-52"/>
              </a:rPr>
              <a:t>.</a:t>
            </a:r>
          </a:p>
        </p:txBody>
      </p:sp>
      <p:pic>
        <p:nvPicPr>
          <p:cNvPr id="4" name="Рисунок 3">
            <a:extLst>
              <a:ext uri="{FF2B5EF4-FFF2-40B4-BE49-F238E27FC236}">
                <a16:creationId xmlns:a16="http://schemas.microsoft.com/office/drawing/2014/main" xmlns="" id="{3EB6D8F2-A7B8-477F-B4A4-8D643545BEC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4692" y="82495"/>
            <a:ext cx="2770908" cy="14232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5418755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69BDFA46-D589-45E6-9DCB-D4FA10484FC1}"/>
              </a:ext>
            </a:extLst>
          </p:cNvPr>
          <p:cNvSpPr>
            <a:spLocks noGrp="1"/>
          </p:cNvSpPr>
          <p:nvPr>
            <p:ph type="title"/>
          </p:nvPr>
        </p:nvSpPr>
        <p:spPr>
          <a:xfrm>
            <a:off x="771369" y="770964"/>
            <a:ext cx="10515600" cy="1325563"/>
          </a:xfrm>
        </p:spPr>
        <p:txBody>
          <a:bodyPr>
            <a:normAutofit/>
          </a:bodyPr>
          <a:lstStyle/>
          <a:p>
            <a:r>
              <a:rPr lang="ru-RU" sz="4000" b="1" dirty="0">
                <a:solidFill>
                  <a:schemeClr val="accent1">
                    <a:lumMod val="75000"/>
                  </a:schemeClr>
                </a:solidFill>
                <a:effectLst/>
                <a:latin typeface="Century Gothic (Заголовки)"/>
                <a:ea typeface="Times New Roman" panose="02020603050405020304" pitchFamily="18" charset="0"/>
                <a:cs typeface="Times New Roman" panose="02020603050405020304" pitchFamily="18" charset="0"/>
              </a:rPr>
              <a:t>Борьба за </a:t>
            </a:r>
            <a:r>
              <a:rPr lang="ru-RU" sz="4000" b="1" dirty="0" smtClean="0">
                <a:solidFill>
                  <a:schemeClr val="accent1">
                    <a:lumMod val="75000"/>
                  </a:schemeClr>
                </a:solidFill>
                <a:effectLst/>
                <a:latin typeface="Century Gothic (Заголовки)"/>
                <a:ea typeface="Times New Roman" panose="02020603050405020304" pitchFamily="18" charset="0"/>
                <a:cs typeface="Times New Roman" panose="02020603050405020304" pitchFamily="18" charset="0"/>
              </a:rPr>
              <a:t/>
            </a:r>
            <a:br>
              <a:rPr lang="ru-RU" sz="4000" b="1" dirty="0" smtClean="0">
                <a:solidFill>
                  <a:schemeClr val="accent1">
                    <a:lumMod val="75000"/>
                  </a:schemeClr>
                </a:solidFill>
                <a:effectLst/>
                <a:latin typeface="Century Gothic (Заголовки)"/>
                <a:ea typeface="Times New Roman" panose="02020603050405020304" pitchFamily="18" charset="0"/>
                <a:cs typeface="Times New Roman" panose="02020603050405020304" pitchFamily="18" charset="0"/>
              </a:rPr>
            </a:br>
            <a:r>
              <a:rPr lang="ru-RU" sz="4000" b="1" dirty="0" smtClean="0">
                <a:solidFill>
                  <a:schemeClr val="accent1">
                    <a:lumMod val="75000"/>
                  </a:schemeClr>
                </a:solidFill>
                <a:effectLst/>
                <a:latin typeface="Century Gothic (Заголовки)"/>
                <a:ea typeface="Times New Roman" panose="02020603050405020304" pitchFamily="18" charset="0"/>
                <a:cs typeface="Times New Roman" panose="02020603050405020304" pitchFamily="18" charset="0"/>
              </a:rPr>
              <a:t>финансирование 2018-2019 </a:t>
            </a:r>
            <a:r>
              <a:rPr lang="ru-RU" sz="2200" b="1" dirty="0" smtClean="0">
                <a:solidFill>
                  <a:schemeClr val="accent1">
                    <a:lumMod val="75000"/>
                  </a:schemeClr>
                </a:solidFill>
                <a:effectLst/>
                <a:latin typeface="Century Gothic (Заголовки)"/>
                <a:ea typeface="Times New Roman" panose="02020603050405020304" pitchFamily="18" charset="0"/>
                <a:cs typeface="Times New Roman" panose="02020603050405020304" pitchFamily="18" charset="0"/>
              </a:rPr>
              <a:t>г</a:t>
            </a:r>
            <a:r>
              <a:rPr lang="ru-RU" sz="4000" b="1" dirty="0">
                <a:solidFill>
                  <a:schemeClr val="accent1">
                    <a:lumMod val="75000"/>
                  </a:schemeClr>
                </a:solidFill>
                <a:effectLst/>
                <a:latin typeface="Century Gothic (Заголовки)"/>
                <a:ea typeface="Times New Roman" panose="02020603050405020304" pitchFamily="18" charset="0"/>
                <a:cs typeface="Times New Roman" panose="02020603050405020304" pitchFamily="18" charset="0"/>
              </a:rPr>
              <a:t>.</a:t>
            </a:r>
            <a:endParaRPr lang="ru-RU" sz="4000" dirty="0">
              <a:solidFill>
                <a:schemeClr val="accent1">
                  <a:lumMod val="75000"/>
                </a:schemeClr>
              </a:solidFill>
              <a:latin typeface="Century Gothic (Заголовки)"/>
            </a:endParaRPr>
          </a:p>
        </p:txBody>
      </p:sp>
      <p:sp>
        <p:nvSpPr>
          <p:cNvPr id="3" name="Объект 2">
            <a:extLst>
              <a:ext uri="{FF2B5EF4-FFF2-40B4-BE49-F238E27FC236}">
                <a16:creationId xmlns:a16="http://schemas.microsoft.com/office/drawing/2014/main" xmlns="" id="{D57EE99D-06BC-4CEA-8E41-1070BF516948}"/>
              </a:ext>
            </a:extLst>
          </p:cNvPr>
          <p:cNvSpPr>
            <a:spLocks noGrp="1"/>
          </p:cNvSpPr>
          <p:nvPr>
            <p:ph idx="1"/>
          </p:nvPr>
        </p:nvSpPr>
        <p:spPr>
          <a:xfrm>
            <a:off x="704537" y="1973320"/>
            <a:ext cx="10813871" cy="4735649"/>
          </a:xfrm>
        </p:spPr>
        <p:txBody>
          <a:bodyPr>
            <a:normAutofit/>
          </a:bodyPr>
          <a:lstStyle/>
          <a:p>
            <a:r>
              <a:rPr lang="ru-RU" sz="1800" dirty="0">
                <a:effectLst/>
                <a:latin typeface="a_AvanteInt" panose="020B0302020202020204" pitchFamily="34" charset="-52"/>
                <a:ea typeface="Calibri" panose="020F0502020204030204" pitchFamily="34" charset="0"/>
              </a:rPr>
              <a:t>В 2018-2019 г. велась борьба за сохранение полученного в 2018 г. дополнительного финансирования и возможное его дальнейшее увеличение финансирования. </a:t>
            </a:r>
            <a:r>
              <a:rPr lang="ru-RU" sz="1800" dirty="0">
                <a:effectLst/>
                <a:latin typeface="a_AvanteInt" panose="020B0302020202020204" pitchFamily="34" charset="-52"/>
                <a:ea typeface="Calibri" panose="020F0502020204030204" pitchFamily="34" charset="0"/>
                <a:cs typeface="Times New Roman" panose="02020603050405020304" pitchFamily="18" charset="0"/>
              </a:rPr>
              <a:t>Профсоюз вел постоянную работу по увеличению финансирования: велась обычная письменная работа – письма, заключения, пресс-конференция и т.д. В 19 г. Профсоюз обратился с открытым письмом к членам РАН с предложением наконец серьезно рассмотреть на Общем Собрании РАН вопросы финансирования российской фундаментальной науки. В результате это произошло. Общее собрание приняло аргументированное решение о необходимости качественного (до 600 </a:t>
            </a:r>
            <a:r>
              <a:rPr lang="ru-RU" sz="1800" dirty="0" err="1">
                <a:effectLst/>
                <a:latin typeface="a_AvanteInt" panose="020B0302020202020204" pitchFamily="34" charset="-52"/>
                <a:ea typeface="Calibri" panose="020F0502020204030204" pitchFamily="34" charset="0"/>
                <a:cs typeface="Times New Roman" panose="02020603050405020304" pitchFamily="18" charset="0"/>
              </a:rPr>
              <a:t>млрд.руб</a:t>
            </a:r>
            <a:r>
              <a:rPr lang="ru-RU" sz="1800" dirty="0">
                <a:effectLst/>
                <a:latin typeface="a_AvanteInt" panose="020B0302020202020204" pitchFamily="34" charset="-52"/>
                <a:ea typeface="Calibri" panose="020F0502020204030204" pitchFamily="34" charset="0"/>
                <a:cs typeface="Times New Roman" panose="02020603050405020304" pitchFamily="18" charset="0"/>
              </a:rPr>
              <a:t>. в год) увеличения финансирования фундаментальной науки России. Безусловно, это не привело к качественному увеличению финансирования науки. Однако недооценивать этот фактор для дальнейшей борьбы за увеличение финансирования науки нельзя. </a:t>
            </a:r>
            <a:br>
              <a:rPr lang="ru-RU" sz="1800" dirty="0">
                <a:effectLst/>
                <a:latin typeface="a_AvanteInt" panose="020B0302020202020204" pitchFamily="34" charset="-52"/>
                <a:ea typeface="Calibri" panose="020F0502020204030204" pitchFamily="34" charset="0"/>
                <a:cs typeface="Times New Roman" panose="02020603050405020304" pitchFamily="18" charset="0"/>
              </a:rPr>
            </a:br>
            <a:endParaRPr lang="ru-RU" sz="1800" dirty="0">
              <a:effectLst/>
              <a:latin typeface="a_AvanteInt" panose="020B0302020202020204" pitchFamily="34" charset="-52"/>
              <a:ea typeface="Calibri" panose="020F0502020204030204" pitchFamily="34" charset="0"/>
              <a:cs typeface="Times New Roman" panose="02020603050405020304" pitchFamily="18" charset="0"/>
            </a:endParaRPr>
          </a:p>
          <a:p>
            <a:pPr marL="0" indent="0">
              <a:buNone/>
            </a:pPr>
            <a:r>
              <a:rPr lang="ru-RU" sz="1800" dirty="0">
                <a:effectLst/>
                <a:latin typeface="a_AvanteInt" panose="020B0302020202020204" pitchFamily="34" charset="-52"/>
                <a:ea typeface="Calibri" panose="020F0502020204030204" pitchFamily="34" charset="0"/>
              </a:rPr>
              <a:t>В конце 2018 г. были в ряде регионов проведены акции в поддержку наших требований. В 19 г. ряд регионов повторил массовые акции. К сожалению массовость была низкой. Тем не менее  в 2019 г.  финансирование гос. заданий было не только сохранено, но даже несколько увеличено с 79 </a:t>
            </a:r>
            <a:r>
              <a:rPr lang="ru-RU" sz="1800" dirty="0" err="1">
                <a:effectLst/>
                <a:latin typeface="a_AvanteInt" panose="020B0302020202020204" pitchFamily="34" charset="-52"/>
                <a:ea typeface="Calibri" panose="020F0502020204030204" pitchFamily="34" charset="0"/>
              </a:rPr>
              <a:t>млрд.руб</a:t>
            </a:r>
            <a:r>
              <a:rPr lang="ru-RU" sz="1800" dirty="0">
                <a:effectLst/>
                <a:latin typeface="a_AvanteInt" panose="020B0302020202020204" pitchFamily="34" charset="-52"/>
                <a:ea typeface="Calibri" panose="020F0502020204030204" pitchFamily="34" charset="0"/>
              </a:rPr>
              <a:t>. до 83 </a:t>
            </a:r>
            <a:r>
              <a:rPr lang="ru-RU" sz="1800" dirty="0" err="1">
                <a:effectLst/>
                <a:latin typeface="a_AvanteInt" panose="020B0302020202020204" pitchFamily="34" charset="-52"/>
                <a:ea typeface="Calibri" panose="020F0502020204030204" pitchFamily="34" charset="0"/>
              </a:rPr>
              <a:t>млрд.руб</a:t>
            </a:r>
            <a:r>
              <a:rPr lang="ru-RU" sz="1800" dirty="0">
                <a:effectLst/>
                <a:latin typeface="a_AvanteInt" panose="020B0302020202020204" pitchFamily="34" charset="-52"/>
                <a:ea typeface="Calibri" panose="020F0502020204030204" pitchFamily="34" charset="0"/>
              </a:rPr>
              <a:t>. ( дополнительно в первом квартале. выделено еще 5.2 </a:t>
            </a:r>
            <a:r>
              <a:rPr lang="ru-RU" sz="1800" dirty="0" err="1">
                <a:effectLst/>
                <a:latin typeface="a_AvanteInt" panose="020B0302020202020204" pitchFamily="34" charset="-52"/>
                <a:ea typeface="Calibri" panose="020F0502020204030204" pitchFamily="34" charset="0"/>
              </a:rPr>
              <a:t>млрд.руб</a:t>
            </a:r>
            <a:r>
              <a:rPr lang="ru-RU" sz="1800" dirty="0">
                <a:effectLst/>
                <a:latin typeface="a_AvanteInt" panose="020B0302020202020204" pitchFamily="34" charset="-52"/>
                <a:ea typeface="Calibri" panose="020F0502020204030204" pitchFamily="34" charset="0"/>
              </a:rPr>
              <a:t>.). На 20 г. были сохранены все </a:t>
            </a:r>
            <a:r>
              <a:rPr lang="ru-RU" sz="1800" dirty="0" err="1">
                <a:effectLst/>
                <a:latin typeface="a_AvanteInt" panose="020B0302020202020204" pitchFamily="34" charset="-52"/>
                <a:ea typeface="Calibri" panose="020F0502020204030204" pitchFamily="34" charset="0"/>
              </a:rPr>
              <a:t>допы</a:t>
            </a:r>
            <a:r>
              <a:rPr lang="ru-RU" sz="1800" dirty="0">
                <a:effectLst/>
                <a:latin typeface="a_AvanteInt" panose="020B0302020202020204" pitchFamily="34" charset="-52"/>
                <a:ea typeface="Calibri" panose="020F0502020204030204" pitchFamily="34" charset="0"/>
              </a:rPr>
              <a:t> к гос. заданиям, выделенные в 2018 и 2019 г.  Было предусмотрено плановое финансирование в рамках нац. проекта НАУКА . Большего добиться при минимальной активности членов нашего профсоюза невозможно.</a:t>
            </a:r>
            <a:endParaRPr lang="ru-RU" sz="1800" dirty="0">
              <a:effectLst/>
              <a:latin typeface="a_AvanteInt" panose="020B0302020202020204" pitchFamily="34" charset="-52"/>
              <a:ea typeface="Calibri" panose="020F0502020204030204" pitchFamily="34" charset="0"/>
              <a:cs typeface="Times New Roman" panose="02020603050405020304" pitchFamily="18" charset="0"/>
            </a:endParaRPr>
          </a:p>
          <a:p>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pic>
        <p:nvPicPr>
          <p:cNvPr id="4" name="Рисунок 3">
            <a:extLst>
              <a:ext uri="{FF2B5EF4-FFF2-40B4-BE49-F238E27FC236}">
                <a16:creationId xmlns:a16="http://schemas.microsoft.com/office/drawing/2014/main" xmlns="" id="{AA80BEED-71BF-4324-AD9C-18D70C375B9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4692" y="82495"/>
            <a:ext cx="2770908" cy="14232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5513896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BCBD489C-4D65-4706-BB57-490DA19FEE28}"/>
              </a:ext>
            </a:extLst>
          </p:cNvPr>
          <p:cNvSpPr>
            <a:spLocks noGrp="1"/>
          </p:cNvSpPr>
          <p:nvPr>
            <p:ph type="title"/>
          </p:nvPr>
        </p:nvSpPr>
        <p:spPr>
          <a:xfrm>
            <a:off x="1048289" y="744191"/>
            <a:ext cx="10515600" cy="1325563"/>
          </a:xfrm>
        </p:spPr>
        <p:txBody>
          <a:bodyPr>
            <a:normAutofit/>
          </a:bodyPr>
          <a:lstStyle/>
          <a:p>
            <a:r>
              <a:rPr lang="ru-RU" b="1" dirty="0">
                <a:solidFill>
                  <a:schemeClr val="accent1">
                    <a:lumMod val="75000"/>
                  </a:schemeClr>
                </a:solidFill>
                <a:effectLst/>
                <a:latin typeface="Century Gothic (Заголовки)"/>
                <a:ea typeface="Times New Roman" panose="02020603050405020304" pitchFamily="18" charset="0"/>
                <a:cs typeface="Times New Roman" panose="02020603050405020304" pitchFamily="18" charset="0"/>
              </a:rPr>
              <a:t>Борьба за финансирование </a:t>
            </a:r>
            <a:br>
              <a:rPr lang="ru-RU" b="1" dirty="0">
                <a:solidFill>
                  <a:schemeClr val="accent1">
                    <a:lumMod val="75000"/>
                  </a:schemeClr>
                </a:solidFill>
                <a:effectLst/>
                <a:latin typeface="Century Gothic (Заголовки)"/>
                <a:ea typeface="Times New Roman" panose="02020603050405020304" pitchFamily="18" charset="0"/>
                <a:cs typeface="Times New Roman" panose="02020603050405020304" pitchFamily="18" charset="0"/>
              </a:rPr>
            </a:br>
            <a:r>
              <a:rPr lang="ru-RU" b="1" dirty="0">
                <a:solidFill>
                  <a:schemeClr val="accent1">
                    <a:lumMod val="75000"/>
                  </a:schemeClr>
                </a:solidFill>
                <a:effectLst/>
                <a:latin typeface="Century Gothic (Заголовки)"/>
                <a:ea typeface="Times New Roman" panose="02020603050405020304" pitchFamily="18" charset="0"/>
                <a:cs typeface="Times New Roman" panose="02020603050405020304" pitchFamily="18" charset="0"/>
              </a:rPr>
              <a:t>2020-</a:t>
            </a:r>
            <a:r>
              <a:rPr lang="ru-RU" b="1" dirty="0" err="1">
                <a:solidFill>
                  <a:schemeClr val="accent1">
                    <a:lumMod val="75000"/>
                  </a:schemeClr>
                </a:solidFill>
                <a:effectLst/>
                <a:latin typeface="Century Gothic (Заголовки)"/>
                <a:ea typeface="Times New Roman" panose="02020603050405020304" pitchFamily="18" charset="0"/>
                <a:cs typeface="Times New Roman" panose="02020603050405020304" pitchFamily="18" charset="0"/>
              </a:rPr>
              <a:t>2021</a:t>
            </a:r>
            <a:r>
              <a:rPr lang="ru-RU" sz="2800" b="1" dirty="0" err="1">
                <a:solidFill>
                  <a:schemeClr val="accent1">
                    <a:lumMod val="75000"/>
                  </a:schemeClr>
                </a:solidFill>
                <a:effectLst/>
                <a:latin typeface="Century Gothic (Заголовки)"/>
                <a:ea typeface="Times New Roman" panose="02020603050405020304" pitchFamily="18" charset="0"/>
                <a:cs typeface="Times New Roman" panose="02020603050405020304" pitchFamily="18" charset="0"/>
              </a:rPr>
              <a:t>г</a:t>
            </a:r>
            <a:r>
              <a:rPr lang="ru-RU" b="1" dirty="0">
                <a:solidFill>
                  <a:schemeClr val="accent1">
                    <a:lumMod val="75000"/>
                  </a:schemeClr>
                </a:solidFill>
                <a:effectLst/>
                <a:latin typeface="Century Gothic (Заголовки)"/>
                <a:ea typeface="Times New Roman" panose="02020603050405020304" pitchFamily="18" charset="0"/>
                <a:cs typeface="Times New Roman" panose="02020603050405020304" pitchFamily="18" charset="0"/>
              </a:rPr>
              <a:t>.</a:t>
            </a:r>
            <a:endParaRPr lang="ru-RU" dirty="0">
              <a:solidFill>
                <a:schemeClr val="accent1">
                  <a:lumMod val="75000"/>
                </a:schemeClr>
              </a:solidFill>
              <a:latin typeface="Century Gothic (Заголовки)"/>
            </a:endParaRPr>
          </a:p>
        </p:txBody>
      </p:sp>
      <p:sp>
        <p:nvSpPr>
          <p:cNvPr id="3" name="Объект 2">
            <a:extLst>
              <a:ext uri="{FF2B5EF4-FFF2-40B4-BE49-F238E27FC236}">
                <a16:creationId xmlns:a16="http://schemas.microsoft.com/office/drawing/2014/main" xmlns="" id="{5554F329-E1CA-484E-8FF6-F3B829F8EE51}"/>
              </a:ext>
            </a:extLst>
          </p:cNvPr>
          <p:cNvSpPr>
            <a:spLocks noGrp="1"/>
          </p:cNvSpPr>
          <p:nvPr>
            <p:ph idx="1"/>
          </p:nvPr>
        </p:nvSpPr>
        <p:spPr>
          <a:xfrm>
            <a:off x="838200" y="2167867"/>
            <a:ext cx="10515600" cy="4857829"/>
          </a:xfrm>
        </p:spPr>
        <p:txBody>
          <a:bodyPr>
            <a:normAutofit fontScale="85000" lnSpcReduction="10000"/>
          </a:bodyPr>
          <a:lstStyle/>
          <a:p>
            <a:pPr indent="449580">
              <a:lnSpc>
                <a:spcPct val="105000"/>
              </a:lnSpc>
              <a:spcAft>
                <a:spcPts val="800"/>
              </a:spcAft>
            </a:pPr>
            <a:r>
              <a:rPr lang="ru-RU" sz="1900" dirty="0">
                <a:effectLst/>
                <a:latin typeface="a_AvanteInt" panose="020B0302020202020204" pitchFamily="34" charset="-52"/>
                <a:ea typeface="Calibri" panose="020F0502020204030204" pitchFamily="34" charset="0"/>
                <a:cs typeface="Times New Roman" panose="02020603050405020304" pitchFamily="18" charset="0"/>
              </a:rPr>
              <a:t>В 20 г. Профсоюз вел свою стандартную, письменную работу.  Общее собрание РАН подтвердило свое решение прошлого года о необходимости качественного увеличения финансирования российской науки. Профсоюзом серьезно готовилась весной общероссийская акция. К сожалению, она сорвалась из-за известной эпидемии. Было предложено заменить ее активной атакой Правительства РФ письмами из регионов, первичек, от коллективов институтов. К сожалению, эта акция прошла недостаточно активно из-за низкой активности наших </a:t>
            </a:r>
            <a:r>
              <a:rPr lang="ru-RU" sz="1900" dirty="0" err="1">
                <a:effectLst/>
                <a:latin typeface="a_AvanteInt" panose="020B0302020202020204" pitchFamily="34" charset="-52"/>
                <a:ea typeface="Calibri" panose="020F0502020204030204" pitchFamily="34" charset="0"/>
                <a:cs typeface="Times New Roman" panose="02020603050405020304" pitchFamily="18" charset="0"/>
              </a:rPr>
              <a:t>коллективов.Тем</a:t>
            </a:r>
            <a:r>
              <a:rPr lang="ru-RU" sz="1900" dirty="0">
                <a:effectLst/>
                <a:latin typeface="a_AvanteInt" panose="020B0302020202020204" pitchFamily="34" charset="-52"/>
                <a:ea typeface="Calibri" panose="020F0502020204030204" pitchFamily="34" charset="0"/>
                <a:cs typeface="Times New Roman" panose="02020603050405020304" pitchFamily="18" charset="0"/>
              </a:rPr>
              <a:t> не менее ситуация с финансированием науки все же несколько улучшается. Даже на 21г. при общем кризисе финансирование гос. заданий осталось на уровне 20г. Заложено практически в полном объеме финансирование мероприятий по нац. проекту Наука. </a:t>
            </a:r>
            <a:br>
              <a:rPr lang="ru-RU" sz="1900" dirty="0">
                <a:effectLst/>
                <a:latin typeface="a_AvanteInt" panose="020B0302020202020204" pitchFamily="34" charset="-52"/>
                <a:ea typeface="Calibri" panose="020F0502020204030204" pitchFamily="34" charset="0"/>
                <a:cs typeface="Times New Roman" panose="02020603050405020304" pitchFamily="18" charset="0"/>
              </a:rPr>
            </a:br>
            <a:endParaRPr lang="ru-RU" sz="1900" dirty="0">
              <a:effectLst/>
              <a:latin typeface="a_AvanteInt" panose="020B0302020202020204" pitchFamily="34" charset="-52"/>
              <a:ea typeface="Calibri" panose="020F0502020204030204" pitchFamily="34" charset="0"/>
              <a:cs typeface="Times New Roman" panose="02020603050405020304" pitchFamily="18" charset="0"/>
            </a:endParaRPr>
          </a:p>
          <a:p>
            <a:pPr indent="449580">
              <a:lnSpc>
                <a:spcPct val="105000"/>
              </a:lnSpc>
              <a:spcAft>
                <a:spcPts val="800"/>
              </a:spcAft>
            </a:pPr>
            <a:r>
              <a:rPr lang="ru-RU" sz="1900" b="1" dirty="0">
                <a:effectLst/>
                <a:latin typeface="a_AvanteInt" panose="020B0302020202020204" pitchFamily="34" charset="-52"/>
                <a:ea typeface="Calibri" panose="020F0502020204030204" pitchFamily="34" charset="0"/>
                <a:cs typeface="Times New Roman" panose="02020603050405020304" pitchFamily="18" charset="0"/>
              </a:rPr>
              <a:t>2021 г.</a:t>
            </a:r>
            <a:r>
              <a:rPr lang="ru-RU" sz="1900" dirty="0">
                <a:effectLst/>
                <a:latin typeface="a_AvanteInt" panose="020B0302020202020204" pitchFamily="34" charset="-52"/>
                <a:ea typeface="Calibri" panose="020F0502020204030204" pitchFamily="34" charset="0"/>
                <a:cs typeface="Times New Roman" panose="02020603050405020304" pitchFamily="18" charset="0"/>
              </a:rPr>
              <a:t> Этот год очень важный и его нельзя терять. Он объявлен годом Науки и Технологий в России, идет восстановление экономики, цена на нефть приходит в норму. Общее Собрание РАН приняло решение о необходимости увеличить финансирование фундаментальной науки в </a:t>
            </a:r>
            <a:r>
              <a:rPr lang="ru-RU" sz="1900" dirty="0" err="1">
                <a:effectLst/>
                <a:latin typeface="a_AvanteInt" panose="020B0302020202020204" pitchFamily="34" charset="-52"/>
                <a:ea typeface="Calibri" panose="020F0502020204030204" pitchFamily="34" charset="0"/>
                <a:cs typeface="Times New Roman" panose="02020603050405020304" pitchFamily="18" charset="0"/>
              </a:rPr>
              <a:t>22г</a:t>
            </a:r>
            <a:r>
              <a:rPr lang="ru-RU" sz="1900" dirty="0">
                <a:effectLst/>
                <a:latin typeface="a_AvanteInt" panose="020B0302020202020204" pitchFamily="34" charset="-52"/>
                <a:ea typeface="Calibri" panose="020F0502020204030204" pitchFamily="34" charset="0"/>
                <a:cs typeface="Times New Roman" panose="02020603050405020304" pitchFamily="18" charset="0"/>
              </a:rPr>
              <a:t>., Большую работу ведет наше Министерство по увеличению финансирования гос. заданий по статье прочие и капремонту. Все это необходимо </a:t>
            </a:r>
            <a:r>
              <a:rPr lang="ru-RU" sz="1900" dirty="0" err="1">
                <a:effectLst/>
                <a:latin typeface="a_AvanteInt" panose="020B0302020202020204" pitchFamily="34" charset="-52"/>
                <a:ea typeface="Calibri" panose="020F0502020204030204" pitchFamily="34" charset="0"/>
                <a:cs typeface="Times New Roman" panose="02020603050405020304" pitchFamily="18" charset="0"/>
              </a:rPr>
              <a:t>использовать.Однако</a:t>
            </a:r>
            <a:r>
              <a:rPr lang="ru-RU" sz="1900" dirty="0">
                <a:effectLst/>
                <a:latin typeface="a_AvanteInt" panose="020B0302020202020204" pitchFamily="34" charset="-52"/>
                <a:ea typeface="Calibri" panose="020F0502020204030204" pitchFamily="34" charset="0"/>
                <a:cs typeface="Times New Roman" panose="02020603050405020304" pitchFamily="18" charset="0"/>
              </a:rPr>
              <a:t>  у меня давно складывается впечатление, что многие члены нашего профсоюза удовлетворены создавшейся после </a:t>
            </a:r>
            <a:r>
              <a:rPr lang="ru-RU" sz="1900" dirty="0" err="1">
                <a:effectLst/>
                <a:latin typeface="a_AvanteInt" panose="020B0302020202020204" pitchFamily="34" charset="-52"/>
                <a:ea typeface="Calibri" panose="020F0502020204030204" pitchFamily="34" charset="0"/>
                <a:cs typeface="Times New Roman" panose="02020603050405020304" pitchFamily="18" charset="0"/>
              </a:rPr>
              <a:t>2018г</a:t>
            </a:r>
            <a:r>
              <a:rPr lang="ru-RU" sz="1900" dirty="0">
                <a:effectLst/>
                <a:latin typeface="a_AvanteInt" panose="020B0302020202020204" pitchFamily="34" charset="-52"/>
                <a:ea typeface="Calibri" panose="020F0502020204030204" pitchFamily="34" charset="0"/>
                <a:cs typeface="Times New Roman" panose="02020603050405020304" pitchFamily="18" charset="0"/>
              </a:rPr>
              <a:t>. ситуацией. Более того, похоже, очень многим и увеличение финансирования науки не нужно, если это приведет (а это точно приведет) к существенному увеличению требований к ученым. Это серьезный вопрос, который требует детального обсуждения. </a:t>
            </a:r>
          </a:p>
          <a:p>
            <a:endParaRPr lang="ru-RU" dirty="0"/>
          </a:p>
        </p:txBody>
      </p:sp>
      <p:pic>
        <p:nvPicPr>
          <p:cNvPr id="4" name="Рисунок 3">
            <a:extLst>
              <a:ext uri="{FF2B5EF4-FFF2-40B4-BE49-F238E27FC236}">
                <a16:creationId xmlns:a16="http://schemas.microsoft.com/office/drawing/2014/main" xmlns="" id="{7F9CE30B-8E01-4773-9BD9-3024293854E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4692" y="82495"/>
            <a:ext cx="2770908" cy="14232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87061809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CC7DEFAF-197A-4DFD-8BD6-B6CAA33A3C25}"/>
              </a:ext>
            </a:extLst>
          </p:cNvPr>
          <p:cNvSpPr>
            <a:spLocks noGrp="1"/>
          </p:cNvSpPr>
          <p:nvPr>
            <p:ph type="title"/>
          </p:nvPr>
        </p:nvSpPr>
        <p:spPr>
          <a:xfrm>
            <a:off x="2971379" y="1304934"/>
            <a:ext cx="8610600" cy="1293028"/>
          </a:xfrm>
        </p:spPr>
        <p:txBody>
          <a:bodyPr>
            <a:normAutofit fontScale="90000"/>
          </a:bodyPr>
          <a:lstStyle/>
          <a:p>
            <a:r>
              <a:rPr lang="ru-RU" sz="4400" b="1" dirty="0">
                <a:solidFill>
                  <a:schemeClr val="accent1">
                    <a:lumMod val="75000"/>
                  </a:schemeClr>
                </a:solidFill>
                <a:effectLst/>
                <a:latin typeface="Century Gothic (Заголовки)"/>
                <a:ea typeface="Times New Roman" panose="02020603050405020304" pitchFamily="18" charset="0"/>
                <a:cs typeface="Times New Roman" panose="02020603050405020304" pitchFamily="18" charset="0"/>
              </a:rPr>
              <a:t>Борьба за финансирование итоги</a:t>
            </a:r>
            <a:endParaRPr lang="ru-RU" dirty="0">
              <a:solidFill>
                <a:schemeClr val="accent1">
                  <a:lumMod val="75000"/>
                </a:schemeClr>
              </a:solidFill>
              <a:latin typeface="Century Gothic (Заголовки)"/>
            </a:endParaRPr>
          </a:p>
        </p:txBody>
      </p:sp>
      <p:sp>
        <p:nvSpPr>
          <p:cNvPr id="3" name="Объект 2">
            <a:extLst>
              <a:ext uri="{FF2B5EF4-FFF2-40B4-BE49-F238E27FC236}">
                <a16:creationId xmlns:a16="http://schemas.microsoft.com/office/drawing/2014/main" xmlns="" id="{CACCECA0-3C2C-4D22-87F3-FCF98014E48A}"/>
              </a:ext>
            </a:extLst>
          </p:cNvPr>
          <p:cNvSpPr>
            <a:spLocks noGrp="1"/>
          </p:cNvSpPr>
          <p:nvPr>
            <p:ph idx="1"/>
          </p:nvPr>
        </p:nvSpPr>
        <p:spPr>
          <a:xfrm>
            <a:off x="944380" y="2960024"/>
            <a:ext cx="10409420" cy="3430672"/>
          </a:xfrm>
          <a:ln>
            <a:solidFill>
              <a:schemeClr val="bg1"/>
            </a:solidFill>
          </a:ln>
          <a:effectLst/>
        </p:spPr>
        <p:txBody>
          <a:bodyPr>
            <a:normAutofit/>
          </a:bodyPr>
          <a:lstStyle/>
          <a:p>
            <a:pPr indent="449580">
              <a:lnSpc>
                <a:spcPct val="105000"/>
              </a:lnSpc>
              <a:spcAft>
                <a:spcPts val="800"/>
              </a:spcAft>
            </a:pPr>
            <a:r>
              <a:rPr lang="ru-RU" sz="1800" dirty="0">
                <a:effectLst>
                  <a:outerShdw blurRad="38100" dist="38100" dir="2700000" algn="tl">
                    <a:srgbClr val="000000">
                      <a:alpha val="43137"/>
                    </a:srgbClr>
                  </a:outerShdw>
                </a:effectLst>
                <a:latin typeface="a_AvanteInt" panose="020B0302020202020204" pitchFamily="34" charset="-52"/>
                <a:ea typeface="Calibri" panose="020F0502020204030204" pitchFamily="34" charset="0"/>
                <a:cs typeface="Times New Roman" panose="02020603050405020304" pitchFamily="18" charset="0"/>
              </a:rPr>
              <a:t>В итоге можно сказать, что активность профсоюза в этом направлении приводит к серьезным результатам – нет опасности массовых сокращений, выросла зарплата ученых, сдвинулось с места финансирование собственно исследований. И это все при минимальной активности членов профсоюза! </a:t>
            </a:r>
          </a:p>
          <a:p>
            <a:pPr indent="449580">
              <a:lnSpc>
                <a:spcPct val="105000"/>
              </a:lnSpc>
              <a:spcAft>
                <a:spcPts val="800"/>
              </a:spcAft>
            </a:pPr>
            <a:r>
              <a:rPr lang="ru-RU" sz="1800" dirty="0">
                <a:effectLst>
                  <a:outerShdw blurRad="38100" dist="38100" dir="2700000" algn="tl">
                    <a:srgbClr val="000000">
                      <a:alpha val="43137"/>
                    </a:srgbClr>
                  </a:outerShdw>
                </a:effectLst>
                <a:latin typeface="a_AvanteInt" panose="020B0302020202020204" pitchFamily="34" charset="-52"/>
                <a:ea typeface="Calibri" panose="020F0502020204030204" pitchFamily="34" charset="0"/>
                <a:cs typeface="Times New Roman" panose="02020603050405020304" pitchFamily="18" charset="0"/>
              </a:rPr>
              <a:t>Большую роль в последние годы безусловно играет позиция Общего собрания РАН. Необходимо так же отметить квалифицированную и активную работу аппарата ФАНО и Минобрнауки России. </a:t>
            </a:r>
          </a:p>
          <a:p>
            <a:pPr indent="449580">
              <a:lnSpc>
                <a:spcPct val="105000"/>
              </a:lnSpc>
              <a:spcAft>
                <a:spcPts val="800"/>
              </a:spcAft>
            </a:pPr>
            <a:r>
              <a:rPr lang="ru-RU" sz="1800" dirty="0">
                <a:effectLst>
                  <a:outerShdw blurRad="38100" dist="38100" dir="2700000" algn="tl">
                    <a:srgbClr val="000000">
                      <a:alpha val="43137"/>
                    </a:srgbClr>
                  </a:outerShdw>
                </a:effectLst>
                <a:latin typeface="a_AvanteInt" panose="020B0302020202020204" pitchFamily="34" charset="-52"/>
                <a:ea typeface="Calibri" panose="020F0502020204030204" pitchFamily="34" charset="0"/>
                <a:cs typeface="Times New Roman" panose="02020603050405020304" pitchFamily="18" charset="0"/>
              </a:rPr>
              <a:t>Тем не менее коренного перелома в ключевом вопросе российской науки качественном увеличении ее финансирования достичь не удалось.</a:t>
            </a:r>
            <a:r>
              <a:rPr lang="ru-RU" sz="1800" dirty="0">
                <a:effectLst>
                  <a:outerShdw blurRad="38100" dist="38100" dir="2700000" algn="tl">
                    <a:srgbClr val="000000">
                      <a:alpha val="43137"/>
                    </a:srgbClr>
                  </a:outerShdw>
                </a:effectLst>
                <a:latin typeface="a_AvanteInt" panose="020B0302020202020204" pitchFamily="34" charset="-52"/>
                <a:ea typeface="Times New Roman" panose="02020603050405020304" pitchFamily="18" charset="0"/>
              </a:rPr>
              <a:t> </a:t>
            </a:r>
          </a:p>
          <a:p>
            <a:endParaRPr lang="ru-RU" dirty="0"/>
          </a:p>
        </p:txBody>
      </p:sp>
      <p:pic>
        <p:nvPicPr>
          <p:cNvPr id="4" name="Рисунок 3">
            <a:extLst>
              <a:ext uri="{FF2B5EF4-FFF2-40B4-BE49-F238E27FC236}">
                <a16:creationId xmlns:a16="http://schemas.microsoft.com/office/drawing/2014/main" xmlns="" id="{1ED65FE4-7AD1-4A13-8E2B-947F3FDB9B4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4692" y="82495"/>
            <a:ext cx="2770908" cy="14232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24353694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5A48448B-F3EB-4421-A2EF-65CE45F6980D}"/>
              </a:ext>
            </a:extLst>
          </p:cNvPr>
          <p:cNvSpPr>
            <a:spLocks noGrp="1"/>
          </p:cNvSpPr>
          <p:nvPr>
            <p:ph type="title"/>
          </p:nvPr>
        </p:nvSpPr>
        <p:spPr>
          <a:xfrm>
            <a:off x="1096270" y="996762"/>
            <a:ext cx="10495813" cy="1293028"/>
          </a:xfrm>
        </p:spPr>
        <p:txBody>
          <a:bodyPr>
            <a:noAutofit/>
          </a:bodyPr>
          <a:lstStyle/>
          <a:p>
            <a:r>
              <a:rPr lang="ru-RU" sz="3200" b="1" dirty="0">
                <a:solidFill>
                  <a:schemeClr val="accent1">
                    <a:lumMod val="75000"/>
                  </a:schemeClr>
                </a:solidFill>
                <a:effectLst/>
                <a:latin typeface="Century Gothic (Заголовки)"/>
                <a:ea typeface="Calibri" panose="020F0502020204030204" pitchFamily="34" charset="0"/>
              </a:rPr>
              <a:t>Закон о науке </a:t>
            </a:r>
            <a:br>
              <a:rPr lang="ru-RU" sz="3200" b="1" dirty="0">
                <a:solidFill>
                  <a:schemeClr val="accent1">
                    <a:lumMod val="75000"/>
                  </a:schemeClr>
                </a:solidFill>
                <a:effectLst/>
                <a:latin typeface="Century Gothic (Заголовки)"/>
                <a:ea typeface="Calibri" panose="020F0502020204030204" pitchFamily="34" charset="0"/>
              </a:rPr>
            </a:br>
            <a:r>
              <a:rPr lang="ru-RU" sz="3200" b="1" cap="none" dirty="0">
                <a:solidFill>
                  <a:schemeClr val="accent1">
                    <a:lumMod val="75000"/>
                  </a:schemeClr>
                </a:solidFill>
                <a:effectLst/>
                <a:latin typeface="Century Gothic (Заголовки)"/>
                <a:ea typeface="Calibri" panose="020F0502020204030204" pitchFamily="34" charset="0"/>
              </a:rPr>
              <a:t>(полное название согласно проекту </a:t>
            </a:r>
            <a:br>
              <a:rPr lang="ru-RU" sz="3200" b="1" cap="none" dirty="0">
                <a:solidFill>
                  <a:schemeClr val="accent1">
                    <a:lumMod val="75000"/>
                  </a:schemeClr>
                </a:solidFill>
                <a:effectLst/>
                <a:latin typeface="Century Gothic (Заголовки)"/>
                <a:ea typeface="Calibri" panose="020F0502020204030204" pitchFamily="34" charset="0"/>
              </a:rPr>
            </a:br>
            <a:r>
              <a:rPr lang="ru-RU" sz="3200" b="1" cap="none" dirty="0">
                <a:solidFill>
                  <a:schemeClr val="accent1">
                    <a:lumMod val="75000"/>
                  </a:schemeClr>
                </a:solidFill>
                <a:effectLst/>
                <a:latin typeface="Century Gothic (Заголовки)"/>
                <a:ea typeface="Calibri" panose="020F0502020204030204" pitchFamily="34" charset="0"/>
              </a:rPr>
              <a:t>о научной, научно-технической и инновационной деятельности в РФ)</a:t>
            </a:r>
            <a:endParaRPr lang="ru-RU" sz="3200" dirty="0">
              <a:solidFill>
                <a:schemeClr val="accent1">
                  <a:lumMod val="75000"/>
                </a:schemeClr>
              </a:solidFill>
              <a:latin typeface="Century Gothic (Заголовки)"/>
            </a:endParaRPr>
          </a:p>
        </p:txBody>
      </p:sp>
      <p:sp>
        <p:nvSpPr>
          <p:cNvPr id="3" name="Объект 2">
            <a:extLst>
              <a:ext uri="{FF2B5EF4-FFF2-40B4-BE49-F238E27FC236}">
                <a16:creationId xmlns:a16="http://schemas.microsoft.com/office/drawing/2014/main" xmlns="" id="{09EE4901-25A8-443B-899A-12631A4EF745}"/>
              </a:ext>
            </a:extLst>
          </p:cNvPr>
          <p:cNvSpPr>
            <a:spLocks noGrp="1"/>
          </p:cNvSpPr>
          <p:nvPr>
            <p:ph idx="1"/>
          </p:nvPr>
        </p:nvSpPr>
        <p:spPr>
          <a:xfrm>
            <a:off x="685800" y="2906886"/>
            <a:ext cx="10820400" cy="4024125"/>
          </a:xfrm>
        </p:spPr>
        <p:txBody>
          <a:bodyPr>
            <a:normAutofit/>
          </a:bodyPr>
          <a:lstStyle/>
          <a:p>
            <a:r>
              <a:rPr lang="ru-RU" sz="1800" dirty="0">
                <a:effectLst/>
                <a:latin typeface="a_AvanteInt" panose="020B0302020202020204" pitchFamily="34" charset="-52"/>
                <a:ea typeface="Calibri" panose="020F0502020204030204" pitchFamily="34" charset="0"/>
              </a:rPr>
              <a:t>Ситуация с законом о Науке отражает общую ситуацию с системой управления наукой в России. Понятно, что старый Закон безнадежно устарел. Но общая неопределенность безнадежно затягивают разработку. Работа над новым вариантом начиналась давно. В период 2016-2018г. профсоюз активно в ней участвовал. В проект Закона о Науке удавалось вносить существенные коррективы частично снимающие многие проблемы. Были установлены рабочие контакты с сотрудниками МОН, ведущими эту работу. Профсоюз участвовал в обсуждении закона на слушаниях в региональных законодательных собраниях, Государственной Думе и Совете Федерации. Предложения профсоюза неоднократно были высказаны на консультациях в Российском институте законодательства и сравнительного правоведения, других экспертных площадках. Затем сменились ответственные за разработку закона лица в руководстве профильного министерства (несколько раз), реорганизовывалось и меняло своего руководителя само министерство, работа то возобновлялась, то застывала и что будет в дальнейшем с этим документом неясно.</a:t>
            </a:r>
            <a:br>
              <a:rPr lang="ru-RU" sz="1800" dirty="0">
                <a:effectLst/>
                <a:latin typeface="a_AvanteInt" panose="020B0302020202020204" pitchFamily="34" charset="-52"/>
                <a:ea typeface="Calibri" panose="020F0502020204030204" pitchFamily="34" charset="0"/>
              </a:rPr>
            </a:br>
            <a:r>
              <a:rPr lang="ru-RU" sz="1800" dirty="0">
                <a:effectLst/>
                <a:latin typeface="a_AvanteInt" panose="020B0302020202020204" pitchFamily="34" charset="-52"/>
                <a:ea typeface="Calibri" panose="020F0502020204030204" pitchFamily="34" charset="0"/>
              </a:rPr>
              <a:t> </a:t>
            </a:r>
            <a:r>
              <a:rPr lang="ru-RU" sz="1800" b="1" dirty="0">
                <a:effectLst/>
                <a:latin typeface="a_AvanteInt" panose="020B0302020202020204" pitchFamily="34" charset="-52"/>
                <a:ea typeface="Calibri" panose="020F0502020204030204" pitchFamily="34" charset="0"/>
              </a:rPr>
              <a:t>Таким образом, документа, на котором должна базироваться система управления наукой сейчас нет и неясно, когда и в каком виде он появится</a:t>
            </a:r>
            <a:endParaRPr lang="ru-RU" sz="1800" dirty="0">
              <a:latin typeface="a_AvanteInt" panose="020B0302020202020204" pitchFamily="34" charset="-52"/>
            </a:endParaRPr>
          </a:p>
        </p:txBody>
      </p:sp>
      <p:pic>
        <p:nvPicPr>
          <p:cNvPr id="4" name="Рисунок 3">
            <a:extLst>
              <a:ext uri="{FF2B5EF4-FFF2-40B4-BE49-F238E27FC236}">
                <a16:creationId xmlns:a16="http://schemas.microsoft.com/office/drawing/2014/main" xmlns="" id="{4C4B5F06-6923-48D5-9321-BAD4A3DB402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4692" y="82495"/>
            <a:ext cx="2770908" cy="14232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54859172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229C9936-113C-480B-8344-3A2DAE24BB0A}"/>
              </a:ext>
            </a:extLst>
          </p:cNvPr>
          <p:cNvSpPr>
            <a:spLocks noGrp="1"/>
          </p:cNvSpPr>
          <p:nvPr>
            <p:ph type="title"/>
          </p:nvPr>
        </p:nvSpPr>
        <p:spPr/>
        <p:txBody>
          <a:bodyPr>
            <a:normAutofit fontScale="90000"/>
          </a:bodyPr>
          <a:lstStyle/>
          <a:p>
            <a:r>
              <a:rPr lang="ru-RU" sz="4400" b="1" dirty="0">
                <a:solidFill>
                  <a:schemeClr val="accent1">
                    <a:lumMod val="75000"/>
                  </a:schemeClr>
                </a:solidFill>
                <a:effectLst/>
                <a:latin typeface="Century Gothic (Заголовки)"/>
                <a:ea typeface="Calibri" panose="020F0502020204030204" pitchFamily="34" charset="0"/>
              </a:rPr>
              <a:t>Аттестация институтов</a:t>
            </a:r>
            <a:br>
              <a:rPr lang="ru-RU" sz="4400" b="1" dirty="0">
                <a:solidFill>
                  <a:schemeClr val="accent1">
                    <a:lumMod val="75000"/>
                  </a:schemeClr>
                </a:solidFill>
                <a:effectLst/>
                <a:latin typeface="Century Gothic (Заголовки)"/>
                <a:ea typeface="Calibri" panose="020F0502020204030204" pitchFamily="34" charset="0"/>
              </a:rPr>
            </a:br>
            <a:r>
              <a:rPr lang="ru-RU" sz="3200" b="1" dirty="0">
                <a:solidFill>
                  <a:schemeClr val="accent1">
                    <a:lumMod val="75000"/>
                  </a:schemeClr>
                </a:solidFill>
                <a:effectLst/>
                <a:latin typeface="Century Gothic (Заголовки)"/>
                <a:ea typeface="Calibri" panose="020F0502020204030204" pitchFamily="34" charset="0"/>
              </a:rPr>
              <a:t> </a:t>
            </a:r>
            <a:r>
              <a:rPr lang="ru-RU" sz="3200" b="1" cap="none" dirty="0">
                <a:solidFill>
                  <a:schemeClr val="accent1">
                    <a:lumMod val="75000"/>
                  </a:schemeClr>
                </a:solidFill>
                <a:effectLst/>
                <a:latin typeface="Century Gothic (Заголовки)"/>
                <a:ea typeface="Calibri" panose="020F0502020204030204" pitchFamily="34" charset="0"/>
              </a:rPr>
              <a:t>(оценка результативности работы </a:t>
            </a:r>
            <a:br>
              <a:rPr lang="ru-RU" sz="3200" b="1" cap="none" dirty="0">
                <a:solidFill>
                  <a:schemeClr val="accent1">
                    <a:lumMod val="75000"/>
                  </a:schemeClr>
                </a:solidFill>
                <a:effectLst/>
                <a:latin typeface="Century Gothic (Заголовки)"/>
                <a:ea typeface="Calibri" panose="020F0502020204030204" pitchFamily="34" charset="0"/>
              </a:rPr>
            </a:br>
            <a:r>
              <a:rPr lang="ru-RU" sz="3200" b="1" cap="none" dirty="0">
                <a:solidFill>
                  <a:schemeClr val="accent1">
                    <a:lumMod val="75000"/>
                  </a:schemeClr>
                </a:solidFill>
                <a:effectLst/>
                <a:latin typeface="Century Gothic (Заголовки)"/>
                <a:ea typeface="Calibri" panose="020F0502020204030204" pitchFamily="34" charset="0"/>
              </a:rPr>
              <a:t>за несколько лет) </a:t>
            </a:r>
            <a:endParaRPr lang="ru-RU" sz="3200" dirty="0">
              <a:solidFill>
                <a:schemeClr val="accent1">
                  <a:lumMod val="75000"/>
                </a:schemeClr>
              </a:solidFill>
              <a:latin typeface="Century Gothic (Заголовки)"/>
            </a:endParaRPr>
          </a:p>
        </p:txBody>
      </p:sp>
      <p:sp>
        <p:nvSpPr>
          <p:cNvPr id="3" name="Объект 2">
            <a:extLst>
              <a:ext uri="{FF2B5EF4-FFF2-40B4-BE49-F238E27FC236}">
                <a16:creationId xmlns:a16="http://schemas.microsoft.com/office/drawing/2014/main" xmlns="" id="{35D4EEA2-3E87-442E-BC20-B5F0DD84B10B}"/>
              </a:ext>
            </a:extLst>
          </p:cNvPr>
          <p:cNvSpPr>
            <a:spLocks noGrp="1"/>
          </p:cNvSpPr>
          <p:nvPr>
            <p:ph idx="1"/>
          </p:nvPr>
        </p:nvSpPr>
        <p:spPr>
          <a:xfrm>
            <a:off x="838200" y="2221115"/>
            <a:ext cx="10515600" cy="4647966"/>
          </a:xfrm>
        </p:spPr>
        <p:txBody>
          <a:bodyPr>
            <a:normAutofit fontScale="25000" lnSpcReduction="20000"/>
          </a:bodyPr>
          <a:lstStyle/>
          <a:p>
            <a:pPr>
              <a:lnSpc>
                <a:spcPct val="105000"/>
              </a:lnSpc>
              <a:spcAft>
                <a:spcPts val="800"/>
              </a:spcAft>
            </a:pPr>
            <a:r>
              <a:rPr lang="ru-RU" sz="7200" dirty="0">
                <a:effectLst/>
                <a:latin typeface="a_AvanteInt" panose="020B0302020202020204" pitchFamily="34" charset="-52"/>
                <a:ea typeface="Calibri" panose="020F0502020204030204" pitchFamily="34" charset="0"/>
                <a:cs typeface="Times New Roman" panose="02020603050405020304" pitchFamily="18" charset="0"/>
              </a:rPr>
              <a:t>Основная часть наших институтов была аттестована в 2017г. До 2020г аттестацию прошло подавляющее большинство научных организаций России. Институты и ВУЗы были разделены на три категории. Правила аттестации вызывали серьезную критику и предполагалось, что эти правила будут существенно скорректированы. В такой ситуации и Профсоюз, и научная общественность, и РАН настаивали, чтобы никаких репрессий к институтам, попавшим в 2 и 3 категории не применялось. Руководство ФАНО и Министерства это устно обещали. Действительно, жестких репрессий не было. Но категория влияла на распределение средств по гос. заданиям, выделение средств на закупку оборудования и капремонт.  С 2018г. работа по аттестации институтов курировалось специально созданной Межведомственной комиссией. В нее был включен представитель Профсоюза В.Ф. Вдовин. Ему удавалось подкорректировать отдельные решения, однако что-либо поменять в правилах оценки было пока невозможно. Предполагается, что новая аттестация (она вроде должна начаться в 2021г.) должна происходит по скорректированным правилам. Однако даже в указанной выше Комиссии пока ничего не известно ни о корректировке правил (Профсоюз свои предложения подготовил и направил еще в октябре 2020) ни о том, когда начнется повторная аттестация по новым правилам.</a:t>
            </a:r>
            <a:br>
              <a:rPr lang="ru-RU" sz="7200" dirty="0">
                <a:effectLst/>
                <a:latin typeface="a_AvanteInt" panose="020B0302020202020204" pitchFamily="34" charset="-52"/>
                <a:ea typeface="Calibri" panose="020F0502020204030204" pitchFamily="34" charset="0"/>
                <a:cs typeface="Times New Roman" panose="02020603050405020304" pitchFamily="18" charset="0"/>
              </a:rPr>
            </a:br>
            <a:r>
              <a:rPr lang="ru-RU" sz="7200" b="1" dirty="0">
                <a:effectLst/>
                <a:latin typeface="a_AvanteInt" panose="020B0302020202020204" pitchFamily="34" charset="-52"/>
                <a:ea typeface="Calibri" panose="020F0502020204030204" pitchFamily="34" charset="0"/>
                <a:cs typeface="Times New Roman" panose="02020603050405020304" pitchFamily="18" charset="0"/>
              </a:rPr>
              <a:t> </a:t>
            </a:r>
          </a:p>
          <a:p>
            <a:pPr marL="0" indent="0">
              <a:lnSpc>
                <a:spcPct val="105000"/>
              </a:lnSpc>
              <a:spcAft>
                <a:spcPts val="800"/>
              </a:spcAft>
              <a:buNone/>
            </a:pPr>
            <a:r>
              <a:rPr lang="ru-RU" sz="7200" b="1" dirty="0">
                <a:effectLst/>
                <a:latin typeface="a_AvanteInt" panose="020B0302020202020204" pitchFamily="34" charset="-52"/>
                <a:ea typeface="Calibri" panose="020F0502020204030204" pitchFamily="34" charset="0"/>
                <a:cs typeface="Times New Roman" panose="02020603050405020304" pitchFamily="18" charset="0"/>
              </a:rPr>
              <a:t>Таким образом, и этот вопрос пока завис.</a:t>
            </a:r>
            <a:r>
              <a:rPr lang="ru-RU" sz="1800" b="1" dirty="0">
                <a:effectLst/>
                <a:latin typeface="Times New Roman" panose="02020603050405020304" pitchFamily="18" charset="0"/>
                <a:ea typeface="Calibri" panose="020F0502020204030204" pitchFamily="34" charset="0"/>
              </a:rPr>
              <a:t/>
            </a:r>
            <a:br>
              <a:rPr lang="ru-RU" sz="1800" b="1" dirty="0">
                <a:effectLst/>
                <a:latin typeface="Times New Roman" panose="02020603050405020304" pitchFamily="18" charset="0"/>
                <a:ea typeface="Calibri" panose="020F0502020204030204" pitchFamily="34" charset="0"/>
              </a:rPr>
            </a:br>
            <a:endParaRPr lang="ru-RU" dirty="0"/>
          </a:p>
        </p:txBody>
      </p:sp>
      <p:pic>
        <p:nvPicPr>
          <p:cNvPr id="4" name="Рисунок 3">
            <a:extLst>
              <a:ext uri="{FF2B5EF4-FFF2-40B4-BE49-F238E27FC236}">
                <a16:creationId xmlns:a16="http://schemas.microsoft.com/office/drawing/2014/main" xmlns="" id="{3531499E-FCAA-41B7-87E2-6F8F445B8D2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4692" y="82495"/>
            <a:ext cx="2770908" cy="14232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09830777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4178E7C9-F853-4702-B773-F79E9DFE1A17}"/>
              </a:ext>
            </a:extLst>
          </p:cNvPr>
          <p:cNvSpPr>
            <a:spLocks noGrp="1"/>
          </p:cNvSpPr>
          <p:nvPr>
            <p:ph type="title"/>
          </p:nvPr>
        </p:nvSpPr>
        <p:spPr>
          <a:xfrm>
            <a:off x="2150517" y="764373"/>
            <a:ext cx="9480375" cy="1293028"/>
          </a:xfrm>
        </p:spPr>
        <p:txBody>
          <a:bodyPr>
            <a:noAutofit/>
          </a:bodyPr>
          <a:lstStyle/>
          <a:p>
            <a:r>
              <a:rPr lang="ru-RU" sz="4000" b="1" dirty="0">
                <a:solidFill>
                  <a:schemeClr val="accent1">
                    <a:lumMod val="75000"/>
                  </a:schemeClr>
                </a:solidFill>
                <a:effectLst/>
                <a:latin typeface="институтов "/>
                <a:ea typeface="Calibri" panose="020F0502020204030204" pitchFamily="34" charset="0"/>
                <a:cs typeface="Times New Roman" panose="02020603050405020304" pitchFamily="18" charset="0"/>
              </a:rPr>
              <a:t>Оценка текущей результативности работы институтов</a:t>
            </a:r>
            <a:r>
              <a:rPr lang="ru-RU" sz="4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4000" dirty="0">
                <a:effectLst/>
                <a:latin typeface="Calibri" panose="020F0502020204030204" pitchFamily="34" charset="0"/>
                <a:ea typeface="Calibri" panose="020F0502020204030204" pitchFamily="34" charset="0"/>
                <a:cs typeface="Times New Roman" panose="02020603050405020304" pitchFamily="18" charset="0"/>
              </a:rPr>
              <a:t/>
            </a:r>
            <a:br>
              <a:rPr lang="ru-RU" sz="4000" dirty="0">
                <a:effectLst/>
                <a:latin typeface="Calibri" panose="020F0502020204030204" pitchFamily="34" charset="0"/>
                <a:ea typeface="Calibri" panose="020F0502020204030204" pitchFamily="34" charset="0"/>
                <a:cs typeface="Times New Roman" panose="02020603050405020304" pitchFamily="18" charset="0"/>
              </a:rPr>
            </a:br>
            <a:endParaRPr lang="ru-RU" sz="4000" dirty="0"/>
          </a:p>
        </p:txBody>
      </p:sp>
      <p:sp>
        <p:nvSpPr>
          <p:cNvPr id="3" name="Объект 2">
            <a:extLst>
              <a:ext uri="{FF2B5EF4-FFF2-40B4-BE49-F238E27FC236}">
                <a16:creationId xmlns:a16="http://schemas.microsoft.com/office/drawing/2014/main" xmlns="" id="{13F4878D-94D7-4FC9-8655-C52DF29DE517}"/>
              </a:ext>
            </a:extLst>
          </p:cNvPr>
          <p:cNvSpPr>
            <a:spLocks noGrp="1"/>
          </p:cNvSpPr>
          <p:nvPr>
            <p:ph idx="1"/>
          </p:nvPr>
        </p:nvSpPr>
        <p:spPr>
          <a:xfrm>
            <a:off x="838199" y="1811643"/>
            <a:ext cx="10791351" cy="5747076"/>
          </a:xfrm>
        </p:spPr>
        <p:txBody>
          <a:bodyPr>
            <a:normAutofit/>
          </a:bodyPr>
          <a:lstStyle/>
          <a:p>
            <a:pPr algn="just">
              <a:lnSpc>
                <a:spcPct val="105000"/>
              </a:lnSpc>
              <a:spcAft>
                <a:spcPts val="800"/>
              </a:spcAft>
            </a:pPr>
            <a:r>
              <a:rPr lang="ru-RU" sz="1400" dirty="0">
                <a:effectLst/>
                <a:latin typeface="a_AvanteInt" panose="020B0302020202020204" pitchFamily="34" charset="-52"/>
                <a:ea typeface="Calibri" panose="020F0502020204030204" pitchFamily="34" charset="0"/>
                <a:cs typeface="Times New Roman" panose="02020603050405020304" pitchFamily="18" charset="0"/>
              </a:rPr>
              <a:t>Эта работа</a:t>
            </a:r>
            <a:r>
              <a:rPr lang="ru-RU" sz="1400" b="1" dirty="0">
                <a:effectLst/>
                <a:latin typeface="a_AvanteInt" panose="020B0302020202020204" pitchFamily="34" charset="-52"/>
                <a:ea typeface="Calibri" panose="020F0502020204030204" pitchFamily="34" charset="0"/>
                <a:cs typeface="Times New Roman" panose="02020603050405020304" pitchFamily="18" charset="0"/>
              </a:rPr>
              <a:t> </a:t>
            </a:r>
            <a:r>
              <a:rPr lang="ru-RU" sz="1400" dirty="0">
                <a:effectLst/>
                <a:latin typeface="a_AvanteInt" panose="020B0302020202020204" pitchFamily="34" charset="-52"/>
                <a:ea typeface="Calibri" panose="020F0502020204030204" pitchFamily="34" charset="0"/>
                <a:cs typeface="Times New Roman" panose="02020603050405020304" pitchFamily="18" charset="0"/>
              </a:rPr>
              <a:t>стала существенной начиная с 2017г. когда надо было распределять большие объемы дополнительных средств. Система оценки результативности была разработана ФАНО. С самого начала она базировалась на публикационной активности (3/7 оценки результативности), количестве внебюджетных средств (2/7), числе молодых ученых (1/7) и категории института (1/7).  Система использовалась для оценки работы </a:t>
            </a:r>
            <a:r>
              <a:rPr lang="ru-RU" sz="1400" dirty="0" err="1">
                <a:effectLst/>
                <a:latin typeface="a_AvanteInt" panose="020B0302020202020204" pitchFamily="34" charset="-52"/>
                <a:ea typeface="Calibri" panose="020F0502020204030204" pitchFamily="34" charset="0"/>
                <a:cs typeface="Times New Roman" panose="02020603050405020304" pitchFamily="18" charset="0"/>
              </a:rPr>
              <a:t>подведов</a:t>
            </a:r>
            <a:r>
              <a:rPr lang="ru-RU" sz="1400" dirty="0">
                <a:effectLst/>
                <a:latin typeface="a_AvanteInt" panose="020B0302020202020204" pitchFamily="34" charset="-52"/>
                <a:ea typeface="Calibri" panose="020F0502020204030204" pitchFamily="34" charset="0"/>
                <a:cs typeface="Times New Roman" panose="02020603050405020304" pitchFamily="18" charset="0"/>
              </a:rPr>
              <a:t> ФАНО, хотя и подвергалась постоянной критике.  В 2019г. была поставлена задача скорректировать ее и распространить на всю науку России. С учетом необходимости учесть критику и особенности многих научных организаций по инициативе РАН была создана Рабочая группа в Минобрнауки России с участием РАН, Вузов, представителей институтов, ВШЭ, Фондов и т.д. В нее вошел и представитель Профсоюза – </a:t>
            </a:r>
            <a:r>
              <a:rPr lang="ru-RU" sz="1400" dirty="0" err="1">
                <a:effectLst/>
                <a:latin typeface="a_AvanteInt" panose="020B0302020202020204" pitchFamily="34" charset="-52"/>
                <a:ea typeface="Calibri" panose="020F0502020204030204" pitchFamily="34" charset="0"/>
                <a:cs typeface="Times New Roman" panose="02020603050405020304" pitchFamily="18" charset="0"/>
              </a:rPr>
              <a:t>Калинушкин</a:t>
            </a:r>
            <a:r>
              <a:rPr lang="ru-RU" sz="1400" dirty="0">
                <a:effectLst/>
                <a:latin typeface="a_AvanteInt" panose="020B0302020202020204" pitchFamily="34" charset="-52"/>
                <a:ea typeface="Calibri" panose="020F0502020204030204" pitchFamily="34" charset="0"/>
                <a:cs typeface="Times New Roman" panose="02020603050405020304" pitchFamily="18" charset="0"/>
              </a:rPr>
              <a:t> В.П.. За год работы удалось только как-то в 0-приближении согласовать предложения по публикационной активности только для научных институтов - </a:t>
            </a:r>
            <a:r>
              <a:rPr lang="ru-RU" sz="1400" dirty="0" err="1">
                <a:effectLst/>
                <a:latin typeface="a_AvanteInt" panose="020B0302020202020204" pitchFamily="34" charset="-52"/>
                <a:ea typeface="Calibri" panose="020F0502020204030204" pitchFamily="34" charset="0"/>
                <a:cs typeface="Times New Roman" panose="02020603050405020304" pitchFamily="18" charset="0"/>
              </a:rPr>
              <a:t>подведов</a:t>
            </a:r>
            <a:r>
              <a:rPr lang="ru-RU" sz="1400" dirty="0">
                <a:effectLst/>
                <a:latin typeface="a_AvanteInt" panose="020B0302020202020204" pitchFamily="34" charset="-52"/>
                <a:ea typeface="Calibri" panose="020F0502020204030204" pitchFamily="34" charset="0"/>
                <a:cs typeface="Times New Roman" panose="02020603050405020304" pitchFamily="18" charset="0"/>
              </a:rPr>
              <a:t> Минобрнауки России, причем фактически только для естественников. Профсоюз активно участвовал в работе. , но оказался в изоляции, т.к. РАН практически не участвовала в работе. Более того, позицию А.Р. Хохлова (сопредседателя от РАН Рабочей группы) о переводе на конкурсное финансирование всех средств, выделяемых на гос. задание, пришлось и удалось опрокидывать. В процессе работы группы так же удалось добиться заявления руководства Минобрнауки России, о том, что уменьшение финансирования гос. заданий происходит только в случае отбраковки темы РАН. Разрабатываемая же оценка результативности относится вроде бы только к распределению дополнительного финансирования. Кроме того, договорились о возможности корректировки предложений рабочей группы. В 2020г. сменилось руководство Минобрнауки России. Предложения группы существенно подкорректировали, учтя и ряд предложений Профсоюза. Затем, похоже, о этой работе забыли и будет ли она продолжена и каким образом – неизвестно. По моей оценке, как оценивать результативность институтов – по валу статей или с учетом квартилей, будут ли внесены новые поправки в правила учета публикаций или нет, надо ли учитывать что-то кроме публикационной активности, будет ли это распространено на ВУЗЫ и другие научные организации – это неизвестно.</a:t>
            </a:r>
          </a:p>
          <a:p>
            <a:pPr marL="0" indent="0" algn="just">
              <a:lnSpc>
                <a:spcPct val="105000"/>
              </a:lnSpc>
              <a:spcAft>
                <a:spcPts val="800"/>
              </a:spcAft>
              <a:buNone/>
            </a:pPr>
            <a:r>
              <a:rPr lang="ru-RU" sz="1400" b="1" dirty="0">
                <a:effectLst/>
                <a:latin typeface="a_AvanteInt" panose="020B0302020202020204" pitchFamily="34" charset="-52"/>
                <a:ea typeface="Calibri" panose="020F0502020204030204" pitchFamily="34" charset="0"/>
                <a:cs typeface="Times New Roman" panose="02020603050405020304" pitchFamily="18" charset="0"/>
              </a:rPr>
              <a:t> Таким образом, и в этом архиважном вопросе ясности нет.</a:t>
            </a:r>
            <a:endParaRPr lang="ru-RU" sz="1400" dirty="0">
              <a:effectLst/>
              <a:latin typeface="a_AvanteInt" panose="020B0302020202020204" pitchFamily="34" charset="-52"/>
              <a:ea typeface="Calibri" panose="020F0502020204030204" pitchFamily="34" charset="0"/>
              <a:cs typeface="Times New Roman" panose="02020603050405020304" pitchFamily="18" charset="0"/>
            </a:endParaRPr>
          </a:p>
          <a:p>
            <a:endParaRPr lang="ru-RU" sz="1400" dirty="0"/>
          </a:p>
        </p:txBody>
      </p:sp>
      <p:pic>
        <p:nvPicPr>
          <p:cNvPr id="4" name="Рисунок 3">
            <a:extLst>
              <a:ext uri="{FF2B5EF4-FFF2-40B4-BE49-F238E27FC236}">
                <a16:creationId xmlns:a16="http://schemas.microsoft.com/office/drawing/2014/main" xmlns="" id="{1EBAF11A-7789-4681-AF3C-6A6DD4975C6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4692" y="82495"/>
            <a:ext cx="2770908" cy="14232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0362203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xmlns="" id="{0CDECA11-67FA-4264-B5E8-4AC9DF7B5A6C}"/>
              </a:ext>
            </a:extLst>
          </p:cNvPr>
          <p:cNvSpPr>
            <a:spLocks noGrp="1"/>
          </p:cNvSpPr>
          <p:nvPr>
            <p:ph idx="1"/>
          </p:nvPr>
        </p:nvSpPr>
        <p:spPr>
          <a:xfrm>
            <a:off x="838200" y="2708304"/>
            <a:ext cx="10515600" cy="4137072"/>
          </a:xfrm>
        </p:spPr>
        <p:txBody>
          <a:bodyPr>
            <a:normAutofit/>
          </a:bodyPr>
          <a:lstStyle/>
          <a:p>
            <a:pPr algn="just">
              <a:lnSpc>
                <a:spcPct val="105000"/>
              </a:lnSpc>
              <a:spcAft>
                <a:spcPts val="800"/>
              </a:spcAft>
            </a:pPr>
            <a:r>
              <a:rPr lang="ru-RU" sz="1800" dirty="0">
                <a:effectLst/>
                <a:latin typeface="a_AvanteInt" panose="020B0302020202020204" pitchFamily="34" charset="-52"/>
                <a:ea typeface="Calibri" panose="020F0502020204030204" pitchFamily="34" charset="0"/>
                <a:cs typeface="Times New Roman" panose="02020603050405020304" pitchFamily="18" charset="0"/>
              </a:rPr>
              <a:t>В такой ситуации, когда толком непонятно, как рассчитывается результативность работы институтов, каждый институт сам определяется с оценкой текущей работы ученых. Никакого официального порядка по этому вопросу нет.  Можно считать, что правила выплаты стимулирующих выплат ученым из средств гос. заданий есть некий аналог оценки результативности их текущей работы. Как отмечалось выше, в подавляющем большинстве случаев – это публикационная активность (т.е. наукометрия) с небольшим добавлением учета внебюджетных средств. Буквально в 2-3 институтах в положениях о стимулирующих выплатах есть вкрапления аналогов экспертной оценки, причем они резко критикуются сотрудниками. </a:t>
            </a:r>
          </a:p>
          <a:p>
            <a:pPr marL="0" indent="0" algn="just">
              <a:lnSpc>
                <a:spcPct val="105000"/>
              </a:lnSpc>
              <a:spcAft>
                <a:spcPts val="800"/>
              </a:spcAft>
              <a:buNone/>
            </a:pPr>
            <a:r>
              <a:rPr lang="ru-RU" sz="1800" dirty="0">
                <a:effectLst/>
                <a:latin typeface="a_AvanteInt" panose="020B0302020202020204" pitchFamily="34" charset="-52"/>
                <a:ea typeface="Calibri" panose="020F0502020204030204" pitchFamily="34" charset="0"/>
                <a:cs typeface="Times New Roman" panose="02020603050405020304" pitchFamily="18" charset="0"/>
              </a:rPr>
              <a:t> </a:t>
            </a:r>
            <a:r>
              <a:rPr lang="ru-RU" sz="1800" b="1" dirty="0">
                <a:effectLst/>
                <a:latin typeface="a_AvanteInt" panose="020B0302020202020204" pitchFamily="34" charset="-52"/>
                <a:ea typeface="Calibri" panose="020F0502020204030204" pitchFamily="34" charset="0"/>
                <a:cs typeface="Times New Roman" panose="02020603050405020304" pitchFamily="18" charset="0"/>
              </a:rPr>
              <a:t>Таким образом, на индивидуальном уровне ученые отдают почти стопроцентное предпочтение использованию </a:t>
            </a:r>
            <a:r>
              <a:rPr lang="ru-RU" sz="1800" b="1" dirty="0" err="1">
                <a:effectLst/>
                <a:latin typeface="a_AvanteInt" panose="020B0302020202020204" pitchFamily="34" charset="-52"/>
                <a:ea typeface="Calibri" panose="020F0502020204030204" pitchFamily="34" charset="0"/>
                <a:cs typeface="Times New Roman" panose="02020603050405020304" pitchFamily="18" charset="0"/>
              </a:rPr>
              <a:t>наукометрической</a:t>
            </a:r>
            <a:r>
              <a:rPr lang="ru-RU" sz="1800" b="1" dirty="0">
                <a:effectLst/>
                <a:latin typeface="a_AvanteInt" panose="020B0302020202020204" pitchFamily="34" charset="-52"/>
                <a:ea typeface="Calibri" panose="020F0502020204030204" pitchFamily="34" charset="0"/>
                <a:cs typeface="Times New Roman" panose="02020603050405020304" pitchFamily="18" charset="0"/>
              </a:rPr>
              <a:t> информации, по сравнению с экспертной оценкой. </a:t>
            </a:r>
            <a:endParaRPr lang="ru-RU" sz="1800" dirty="0">
              <a:effectLst/>
              <a:latin typeface="a_AvanteInt" panose="020B0302020202020204" pitchFamily="34" charset="-52"/>
              <a:ea typeface="Calibri" panose="020F0502020204030204" pitchFamily="34" charset="0"/>
              <a:cs typeface="Times New Roman" panose="02020603050405020304" pitchFamily="18" charset="0"/>
            </a:endParaRPr>
          </a:p>
          <a:p>
            <a:endParaRPr lang="ru-RU" dirty="0"/>
          </a:p>
        </p:txBody>
      </p:sp>
      <p:pic>
        <p:nvPicPr>
          <p:cNvPr id="4" name="Рисунок 3">
            <a:extLst>
              <a:ext uri="{FF2B5EF4-FFF2-40B4-BE49-F238E27FC236}">
                <a16:creationId xmlns:a16="http://schemas.microsoft.com/office/drawing/2014/main" xmlns="" id="{7FAA7143-3242-400A-AECE-CDD2E475E47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4692" y="82495"/>
            <a:ext cx="2770908" cy="14232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Заголовок 1">
            <a:extLst>
              <a:ext uri="{FF2B5EF4-FFF2-40B4-BE49-F238E27FC236}">
                <a16:creationId xmlns:a16="http://schemas.microsoft.com/office/drawing/2014/main" xmlns="" id="{6FF6CBDA-6C22-48DD-99E3-F280C87F7A60}"/>
              </a:ext>
            </a:extLst>
          </p:cNvPr>
          <p:cNvSpPr>
            <a:spLocks noGrp="1"/>
          </p:cNvSpPr>
          <p:nvPr>
            <p:ph type="title"/>
          </p:nvPr>
        </p:nvSpPr>
        <p:spPr>
          <a:xfrm>
            <a:off x="631069" y="1168161"/>
            <a:ext cx="10668000" cy="1293028"/>
          </a:xfrm>
        </p:spPr>
        <p:txBody>
          <a:bodyPr>
            <a:normAutofit/>
          </a:bodyPr>
          <a:lstStyle/>
          <a:p>
            <a:r>
              <a:rPr lang="ru-RU" sz="4000" b="1" dirty="0">
                <a:solidFill>
                  <a:schemeClr val="accent1">
                    <a:lumMod val="75000"/>
                  </a:schemeClr>
                </a:solidFill>
                <a:effectLst/>
                <a:latin typeface="Century Gothic (Заголовки)"/>
                <a:ea typeface="Calibri" panose="020F0502020204030204" pitchFamily="34" charset="0"/>
              </a:rPr>
              <a:t>Оценка текущей работы ученых</a:t>
            </a:r>
            <a:endParaRPr lang="ru-RU" sz="4000" dirty="0">
              <a:solidFill>
                <a:schemeClr val="accent1">
                  <a:lumMod val="75000"/>
                </a:schemeClr>
              </a:solidFill>
              <a:latin typeface="Century Gothic (Заголовки)"/>
            </a:endParaRPr>
          </a:p>
        </p:txBody>
      </p:sp>
    </p:spTree>
    <p:extLst>
      <p:ext uri="{BB962C8B-B14F-4D97-AF65-F5344CB8AC3E}">
        <p14:creationId xmlns:p14="http://schemas.microsoft.com/office/powerpoint/2010/main" val="388327852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DABE9C88-FA9A-4C4F-8604-51EAEAE70978}"/>
              </a:ext>
            </a:extLst>
          </p:cNvPr>
          <p:cNvSpPr>
            <a:spLocks noGrp="1"/>
          </p:cNvSpPr>
          <p:nvPr>
            <p:ph type="title"/>
          </p:nvPr>
        </p:nvSpPr>
        <p:spPr/>
        <p:txBody>
          <a:bodyPr>
            <a:normAutofit/>
          </a:bodyPr>
          <a:lstStyle/>
          <a:p>
            <a:r>
              <a:rPr lang="ru-RU" sz="4000" b="1" dirty="0">
                <a:solidFill>
                  <a:schemeClr val="accent1">
                    <a:lumMod val="75000"/>
                  </a:schemeClr>
                </a:solidFill>
                <a:effectLst/>
                <a:latin typeface="Century Gothic (Заголовки)"/>
                <a:ea typeface="Calibri" panose="020F0502020204030204" pitchFamily="34" charset="0"/>
              </a:rPr>
              <a:t>Объединение с ВУЗами</a:t>
            </a:r>
            <a:endParaRPr lang="ru-RU" sz="4000" dirty="0">
              <a:solidFill>
                <a:schemeClr val="accent1">
                  <a:lumMod val="75000"/>
                </a:schemeClr>
              </a:solidFill>
              <a:latin typeface="Century Gothic (Заголовки)"/>
            </a:endParaRPr>
          </a:p>
        </p:txBody>
      </p:sp>
      <p:sp>
        <p:nvSpPr>
          <p:cNvPr id="3" name="Объект 2">
            <a:extLst>
              <a:ext uri="{FF2B5EF4-FFF2-40B4-BE49-F238E27FC236}">
                <a16:creationId xmlns:a16="http://schemas.microsoft.com/office/drawing/2014/main" xmlns="" id="{7B470588-1CC4-49DC-968D-32E8293F73D5}"/>
              </a:ext>
            </a:extLst>
          </p:cNvPr>
          <p:cNvSpPr>
            <a:spLocks noGrp="1"/>
          </p:cNvSpPr>
          <p:nvPr>
            <p:ph idx="1"/>
          </p:nvPr>
        </p:nvSpPr>
        <p:spPr>
          <a:xfrm>
            <a:off x="1055434" y="2715257"/>
            <a:ext cx="10515600" cy="3114670"/>
          </a:xfrm>
        </p:spPr>
        <p:txBody>
          <a:bodyPr>
            <a:normAutofit/>
          </a:bodyPr>
          <a:lstStyle/>
          <a:p>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a:effectLst/>
                <a:latin typeface="a_AvanteInt" panose="020B0302020202020204" pitchFamily="34" charset="-52"/>
                <a:ea typeface="Calibri" panose="020F0502020204030204" pitchFamily="34" charset="0"/>
                <a:cs typeface="Times New Roman" panose="02020603050405020304" pitchFamily="18" charset="0"/>
              </a:rPr>
              <a:t>В течение всего отчетного периода шли активные разговоры о возможном включении наших институтов в состав ВУЗов с потерей статуса юридического лица. Первый пик напряженности был связан с принятием в 2018 г. Нац. проекта «Наука», подразумевающего создание ряда Научно образовательных центров Ситуация существенно обострилась в 2020 г. в связи с обсуждение новой программы совместной работы ВУЗов и научных институтов – т.н. ПСАЛ. Профсоюз вынужден был выступить с Заявлением, в котором отметил негативные моменты включения научных институтов в состав ВУЗов. Такую же позицию занимает РАН и большинство научных сотрудников. В результате в конце 2020г. вышло Постановление Правительства РФ, в котором говорилось, что ПСАЛ будет реализовываться без потери научными институтами юридического лица.</a:t>
            </a:r>
          </a:p>
          <a:p>
            <a:endParaRPr lang="ru-RU" dirty="0"/>
          </a:p>
        </p:txBody>
      </p:sp>
      <p:pic>
        <p:nvPicPr>
          <p:cNvPr id="4" name="Рисунок 3">
            <a:extLst>
              <a:ext uri="{FF2B5EF4-FFF2-40B4-BE49-F238E27FC236}">
                <a16:creationId xmlns:a16="http://schemas.microsoft.com/office/drawing/2014/main" xmlns="" id="{4A35AD43-ECAE-4982-9D59-B1B994590A1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4692" y="82495"/>
            <a:ext cx="2770908" cy="14232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96123910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527AF2BA-F03C-48D4-906A-A232F715B98C}"/>
              </a:ext>
            </a:extLst>
          </p:cNvPr>
          <p:cNvSpPr>
            <a:spLocks noGrp="1"/>
          </p:cNvSpPr>
          <p:nvPr>
            <p:ph type="title"/>
          </p:nvPr>
        </p:nvSpPr>
        <p:spPr/>
        <p:txBody>
          <a:bodyPr>
            <a:normAutofit/>
          </a:bodyPr>
          <a:lstStyle/>
          <a:p>
            <a:r>
              <a:rPr lang="ru-RU" sz="4000" b="1" dirty="0" err="1">
                <a:solidFill>
                  <a:schemeClr val="accent1">
                    <a:lumMod val="75000"/>
                  </a:schemeClr>
                </a:solidFill>
                <a:effectLst/>
                <a:latin typeface="Century Gothic (Заголовки)"/>
                <a:ea typeface="Calibri" panose="020F0502020204030204" pitchFamily="34" charset="0"/>
              </a:rPr>
              <a:t>Профстандарты</a:t>
            </a:r>
            <a:endParaRPr lang="ru-RU" sz="4000" dirty="0">
              <a:solidFill>
                <a:schemeClr val="accent1">
                  <a:lumMod val="75000"/>
                </a:schemeClr>
              </a:solidFill>
              <a:latin typeface="Century Gothic (Заголовки)"/>
            </a:endParaRPr>
          </a:p>
        </p:txBody>
      </p:sp>
      <p:sp>
        <p:nvSpPr>
          <p:cNvPr id="3" name="Объект 2">
            <a:extLst>
              <a:ext uri="{FF2B5EF4-FFF2-40B4-BE49-F238E27FC236}">
                <a16:creationId xmlns:a16="http://schemas.microsoft.com/office/drawing/2014/main" xmlns="" id="{24544DD2-9F9D-4ECD-AF5E-CBD37CC4D4AB}"/>
              </a:ext>
            </a:extLst>
          </p:cNvPr>
          <p:cNvSpPr>
            <a:spLocks noGrp="1"/>
          </p:cNvSpPr>
          <p:nvPr>
            <p:ph idx="1"/>
          </p:nvPr>
        </p:nvSpPr>
        <p:spPr>
          <a:xfrm>
            <a:off x="838200" y="2518542"/>
            <a:ext cx="10515600" cy="3958037"/>
          </a:xfrm>
        </p:spPr>
        <p:txBody>
          <a:bodyPr>
            <a:noAutofit/>
          </a:bodyPr>
          <a:lstStyle/>
          <a:p>
            <a:r>
              <a:rPr lang="ru-RU" sz="1800" dirty="0">
                <a:effectLst/>
                <a:latin typeface="a_AvanteInt" panose="020B0302020202020204" pitchFamily="34" charset="-52"/>
                <a:ea typeface="Calibri" panose="020F0502020204030204" pitchFamily="34" charset="0"/>
              </a:rPr>
              <a:t>Большая работа велась профсоюзом во время попыток разработать </a:t>
            </a:r>
            <a:r>
              <a:rPr lang="ru-RU" sz="1800" dirty="0" err="1">
                <a:effectLst/>
                <a:latin typeface="a_AvanteInt" panose="020B0302020202020204" pitchFamily="34" charset="-52"/>
                <a:ea typeface="Calibri" panose="020F0502020204030204" pitchFamily="34" charset="0"/>
              </a:rPr>
              <a:t>профстандарты</a:t>
            </a:r>
            <a:r>
              <a:rPr lang="ru-RU" sz="1800" dirty="0">
                <a:effectLst/>
                <a:latin typeface="a_AvanteInt" panose="020B0302020202020204" pitchFamily="34" charset="-52"/>
                <a:ea typeface="Calibri" panose="020F0502020204030204" pitchFamily="34" charset="0"/>
              </a:rPr>
              <a:t> для научных работников. Наши представители активно участвовали в работе всех комиссий и рабочих групп. Их слушали, предложения профсоюза учитывались при подготовке проектов документов. Профсоюз включился в работу по разработке сетки профессиональных квалификаций в составе Межведомственной комиссии, созданной по решению Совета при Президенте РФ. Были налажены рабочие контакты с разработчиками проектов </a:t>
            </a:r>
            <a:r>
              <a:rPr lang="ru-RU" sz="1800" dirty="0" err="1">
                <a:effectLst/>
                <a:latin typeface="a_AvanteInt" panose="020B0302020202020204" pitchFamily="34" charset="-52"/>
                <a:ea typeface="Calibri" panose="020F0502020204030204" pitchFamily="34" charset="0"/>
              </a:rPr>
              <a:t>профстандартов</a:t>
            </a:r>
            <a:r>
              <a:rPr lang="ru-RU" sz="1800" dirty="0">
                <a:effectLst/>
                <a:latin typeface="a_AvanteInt" panose="020B0302020202020204" pitchFamily="34" charset="-52"/>
                <a:ea typeface="Calibri" panose="020F0502020204030204" pitchFamily="34" charset="0"/>
              </a:rPr>
              <a:t> из Российского научно-исследовательский институт экономики, политики и права в научно-технической сфере и коллегами по межведомственной комиссии из МГУ, ассоциации академических университетов, научных центров. Но в 2019г. Эта работа встала.  Правда, в 20-21г. она вроде активизировалась –12 апреля 2021 года ввели </a:t>
            </a:r>
            <a:r>
              <a:rPr lang="ru-RU" sz="1800" dirty="0" err="1">
                <a:effectLst/>
                <a:latin typeface="a_AvanteInt" panose="020B0302020202020204" pitchFamily="34" charset="-52"/>
                <a:ea typeface="Calibri" panose="020F0502020204030204" pitchFamily="34" charset="0"/>
              </a:rPr>
              <a:t>профстандарты</a:t>
            </a:r>
            <a:r>
              <a:rPr lang="ru-RU" sz="1800" dirty="0">
                <a:effectLst/>
                <a:latin typeface="a_AvanteInt" panose="020B0302020202020204" pitchFamily="34" charset="-52"/>
                <a:ea typeface="Calibri" panose="020F0502020204030204" pitchFamily="34" charset="0"/>
              </a:rPr>
              <a:t> для руководителей научных учреждений </a:t>
            </a:r>
            <a:r>
              <a:rPr lang="ru-RU" sz="1800" dirty="0" err="1">
                <a:effectLst/>
                <a:latin typeface="a_AvanteInt" panose="020B0302020202020204" pitchFamily="34" charset="-52"/>
                <a:ea typeface="Calibri" panose="020F0502020204030204" pitchFamily="34" charset="0"/>
              </a:rPr>
              <a:t>справочно</a:t>
            </a:r>
            <a:r>
              <a:rPr lang="ru-RU" sz="1800" dirty="0">
                <a:latin typeface="a_AvanteInt" panose="020B0302020202020204" pitchFamily="34" charset="-52"/>
                <a:ea typeface="Calibri" panose="020F0502020204030204" pitchFamily="34" charset="0"/>
              </a:rPr>
              <a:t>. </a:t>
            </a:r>
            <a:r>
              <a:rPr lang="ru-RU" sz="1800" dirty="0">
                <a:effectLst/>
                <a:latin typeface="a_AvanteInt" panose="020B0302020202020204" pitchFamily="34" charset="-52"/>
                <a:ea typeface="Calibri" panose="020F0502020204030204" pitchFamily="34" charset="0"/>
              </a:rPr>
              <a:t>Профсоюз участвовал в этой работе, хотя, это конечно не самый острый для нас вопрос. Может быть, возобновится работа и по </a:t>
            </a:r>
            <a:r>
              <a:rPr lang="ru-RU" sz="1800" dirty="0" err="1">
                <a:effectLst/>
                <a:latin typeface="a_AvanteInt" panose="020B0302020202020204" pitchFamily="34" charset="-52"/>
                <a:ea typeface="Calibri" panose="020F0502020204030204" pitchFamily="34" charset="0"/>
              </a:rPr>
              <a:t>профстандартам</a:t>
            </a:r>
            <a:r>
              <a:rPr lang="ru-RU" sz="1800" dirty="0">
                <a:effectLst/>
                <a:latin typeface="a_AvanteInt" panose="020B0302020202020204" pitchFamily="34" charset="-52"/>
                <a:ea typeface="Calibri" panose="020F0502020204030204" pitchFamily="34" charset="0"/>
              </a:rPr>
              <a:t> для ученых. Ключевая проблема в том, что сделать </a:t>
            </a:r>
            <a:r>
              <a:rPr lang="ru-RU" sz="1800" dirty="0" err="1">
                <a:effectLst/>
                <a:latin typeface="a_AvanteInt" panose="020B0302020202020204" pitchFamily="34" charset="-52"/>
                <a:ea typeface="Calibri" panose="020F0502020204030204" pitchFamily="34" charset="0"/>
              </a:rPr>
              <a:t>профстандарт</a:t>
            </a:r>
            <a:r>
              <a:rPr lang="ru-RU" sz="1800" dirty="0">
                <a:effectLst/>
                <a:latin typeface="a_AvanteInt" panose="020B0302020202020204" pitchFamily="34" charset="-52"/>
                <a:ea typeface="Calibri" panose="020F0502020204030204" pitchFamily="34" charset="0"/>
              </a:rPr>
              <a:t> для всех ученых – специалистов гуманитарных и естественнонаучных дисциплин, для прикладников, </a:t>
            </a:r>
            <a:r>
              <a:rPr lang="ru-RU" sz="1800" dirty="0" err="1">
                <a:effectLst/>
                <a:latin typeface="a_AvanteInt" panose="020B0302020202020204" pitchFamily="34" charset="-52"/>
                <a:ea typeface="Calibri" panose="020F0502020204030204" pitchFamily="34" charset="0"/>
              </a:rPr>
              <a:t>фундаментальщиков</a:t>
            </a:r>
            <a:r>
              <a:rPr lang="ru-RU" sz="1800" dirty="0">
                <a:effectLst/>
                <a:latin typeface="a_AvanteInt" panose="020B0302020202020204" pitchFamily="34" charset="-52"/>
                <a:ea typeface="Calibri" panose="020F0502020204030204" pitchFamily="34" charset="0"/>
              </a:rPr>
              <a:t>, вузовских, и т.д. – крайне сложно, скорее всего невозможно. </a:t>
            </a:r>
            <a:endParaRPr lang="ru-RU" sz="1800" dirty="0">
              <a:latin typeface="a_AvanteInt" panose="020B0302020202020204" pitchFamily="34" charset="-52"/>
            </a:endParaRPr>
          </a:p>
        </p:txBody>
      </p:sp>
      <p:pic>
        <p:nvPicPr>
          <p:cNvPr id="4" name="Рисунок 3">
            <a:extLst>
              <a:ext uri="{FF2B5EF4-FFF2-40B4-BE49-F238E27FC236}">
                <a16:creationId xmlns:a16="http://schemas.microsoft.com/office/drawing/2014/main" xmlns="" id="{2E74E55A-B8FA-4CB6-A65B-6BD3A6A1401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4692" y="82495"/>
            <a:ext cx="2770908" cy="14232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9265799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AE33A453-2D3C-4E88-A84A-557823C42B24}"/>
              </a:ext>
            </a:extLst>
          </p:cNvPr>
          <p:cNvSpPr>
            <a:spLocks noGrp="1"/>
          </p:cNvSpPr>
          <p:nvPr>
            <p:ph type="title"/>
          </p:nvPr>
        </p:nvSpPr>
        <p:spPr/>
        <p:txBody>
          <a:bodyPr>
            <a:normAutofit/>
          </a:bodyPr>
          <a:lstStyle/>
          <a:p>
            <a:r>
              <a:rPr lang="ru-RU" sz="4000" b="1" dirty="0">
                <a:solidFill>
                  <a:schemeClr val="accent1">
                    <a:lumMod val="75000"/>
                  </a:schemeClr>
                </a:solidFill>
                <a:effectLst/>
                <a:latin typeface="Century Gothic (Заголовки)"/>
                <a:ea typeface="Calibri" panose="020F0502020204030204" pitchFamily="34" charset="0"/>
              </a:rPr>
              <a:t>Эффективный контракт</a:t>
            </a:r>
            <a:endParaRPr lang="ru-RU" sz="4000" dirty="0">
              <a:solidFill>
                <a:schemeClr val="accent1">
                  <a:lumMod val="75000"/>
                </a:schemeClr>
              </a:solidFill>
              <a:latin typeface="Century Gothic (Заголовки)"/>
            </a:endParaRPr>
          </a:p>
        </p:txBody>
      </p:sp>
      <p:sp>
        <p:nvSpPr>
          <p:cNvPr id="3" name="Объект 2">
            <a:extLst>
              <a:ext uri="{FF2B5EF4-FFF2-40B4-BE49-F238E27FC236}">
                <a16:creationId xmlns:a16="http://schemas.microsoft.com/office/drawing/2014/main" xmlns="" id="{652D08D3-9B54-4F2D-AC77-FD8D237EBA71}"/>
              </a:ext>
            </a:extLst>
          </p:cNvPr>
          <p:cNvSpPr>
            <a:spLocks noGrp="1"/>
          </p:cNvSpPr>
          <p:nvPr>
            <p:ph idx="1"/>
          </p:nvPr>
        </p:nvSpPr>
        <p:spPr>
          <a:xfrm>
            <a:off x="838200" y="2082622"/>
            <a:ext cx="10515600" cy="5107420"/>
          </a:xfrm>
        </p:spPr>
        <p:txBody>
          <a:bodyPr>
            <a:noAutofit/>
          </a:bodyPr>
          <a:lstStyle/>
          <a:p>
            <a:pPr indent="449580" algn="just">
              <a:lnSpc>
                <a:spcPct val="105000"/>
              </a:lnSpc>
              <a:spcAft>
                <a:spcPts val="800"/>
              </a:spcAft>
            </a:pPr>
            <a:r>
              <a:rPr lang="ru-RU" sz="1800" dirty="0">
                <a:effectLst/>
                <a:latin typeface="a_AvanteInt" panose="020B0302020202020204" pitchFamily="34" charset="-52"/>
                <a:ea typeface="Calibri" panose="020F0502020204030204" pitchFamily="34" charset="0"/>
                <a:cs typeface="Times New Roman" panose="02020603050405020304" pitchFamily="18" charset="0"/>
              </a:rPr>
              <a:t>В этом направлениях профсоюз вел очень продуктивную работу. Введение эффективных контрактов. осуществлялось в большинстве институтов по правилам, предложенным в 2017 г профсоюзом. К документу ФАНО о введении эффективных контрактов были приложены рекомендации профсоюза. В результате ухудшения положения сотрудников не произошло. Главное – удалось не допустить при введении эффективных контрактов массового перевода людей на срочные договора. Наверное, мы остались единственной отраслью, где это удалось сделать. Также удалось избежать и массового пересмотра должностных обязанностей. В условиях 2017 года, в отсутствие дополнительных средств в институтах, это породило бы только массовые нарушения прав работников. Это огромная заслуга нашего профсоюза. К сожалению, эпопея перевода на срочные договора медленно идет и остановить ее совсем скорее всего не удастся. Однако пока она идет в мягком режиме в основном и скорее всего удастся оставить значительную часть сотрудников на договорах на неопределенный срок. Есть надежда, что с утверждением в апреле 2021 г. приказа о Примерном положении по оплате труда принципы введения «эффективных контрактов», заложенные еще в 2017 году, послужат интересам работников и будут способствовать «мягкому» но целенаправленному увеличению доли гарантированных выплат в составе заработной платы </a:t>
            </a:r>
            <a:endParaRPr lang="ru-RU" sz="2000" dirty="0"/>
          </a:p>
        </p:txBody>
      </p:sp>
      <p:pic>
        <p:nvPicPr>
          <p:cNvPr id="4" name="Рисунок 3">
            <a:extLst>
              <a:ext uri="{FF2B5EF4-FFF2-40B4-BE49-F238E27FC236}">
                <a16:creationId xmlns:a16="http://schemas.microsoft.com/office/drawing/2014/main" xmlns="" id="{33C9B662-B58D-4907-88A1-972E73B9452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4692" y="82495"/>
            <a:ext cx="2770908" cy="14232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7567894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C2078091-B889-4240-AB47-D78A162EF64C}"/>
              </a:ext>
            </a:extLst>
          </p:cNvPr>
          <p:cNvSpPr>
            <a:spLocks noGrp="1"/>
          </p:cNvSpPr>
          <p:nvPr>
            <p:ph type="title"/>
          </p:nvPr>
        </p:nvSpPr>
        <p:spPr>
          <a:xfrm>
            <a:off x="1823748" y="1234208"/>
            <a:ext cx="9682452" cy="1293028"/>
          </a:xfrm>
        </p:spPr>
        <p:txBody>
          <a:bodyPr>
            <a:normAutofit fontScale="90000"/>
          </a:bodyPr>
          <a:lstStyle/>
          <a:p>
            <a:r>
              <a:rPr lang="ru-RU" sz="4400" b="1" dirty="0">
                <a:solidFill>
                  <a:schemeClr val="accent1">
                    <a:lumMod val="75000"/>
                  </a:schemeClr>
                </a:solidFill>
                <a:effectLst/>
                <a:latin typeface="Century Gothic (Заголовки)"/>
                <a:ea typeface="Calibri" panose="020F0502020204030204" pitchFamily="34" charset="0"/>
              </a:rPr>
              <a:t>Указ Президента РФ </a:t>
            </a:r>
            <a:br>
              <a:rPr lang="ru-RU" sz="4400" b="1" dirty="0">
                <a:solidFill>
                  <a:schemeClr val="accent1">
                    <a:lumMod val="75000"/>
                  </a:schemeClr>
                </a:solidFill>
                <a:effectLst/>
                <a:latin typeface="Century Gothic (Заголовки)"/>
                <a:ea typeface="Calibri" panose="020F0502020204030204" pitchFamily="34" charset="0"/>
              </a:rPr>
            </a:br>
            <a:r>
              <a:rPr lang="ru-RU" sz="4400" b="1" dirty="0">
                <a:solidFill>
                  <a:schemeClr val="accent1">
                    <a:lumMod val="75000"/>
                  </a:schemeClr>
                </a:solidFill>
                <a:effectLst/>
                <a:latin typeface="Century Gothic (Заголовки)"/>
                <a:ea typeface="Calibri" panose="020F0502020204030204" pitchFamily="34" charset="0"/>
              </a:rPr>
              <a:t>и массовые сокращения - 2016 </a:t>
            </a:r>
            <a:r>
              <a:rPr lang="ru-RU" sz="3600" b="1" dirty="0">
                <a:solidFill>
                  <a:schemeClr val="accent1">
                    <a:lumMod val="75000"/>
                  </a:schemeClr>
                </a:solidFill>
                <a:effectLst/>
                <a:latin typeface="Century Gothic (Заголовки)"/>
                <a:ea typeface="Calibri" panose="020F0502020204030204" pitchFamily="34" charset="0"/>
              </a:rPr>
              <a:t>г</a:t>
            </a:r>
            <a:r>
              <a:rPr lang="ru-RU" sz="4400" b="1" dirty="0">
                <a:solidFill>
                  <a:schemeClr val="accent1">
                    <a:lumMod val="75000"/>
                  </a:schemeClr>
                </a:solidFill>
                <a:effectLst/>
                <a:latin typeface="Century Gothic (Заголовки)"/>
                <a:ea typeface="Calibri" panose="020F0502020204030204" pitchFamily="34" charset="0"/>
              </a:rPr>
              <a:t>. </a:t>
            </a:r>
            <a:r>
              <a:rPr lang="ru-RU" sz="2940" b="1" dirty="0">
                <a:effectLst/>
                <a:latin typeface="Times New Roman" panose="02020603050405020304" pitchFamily="18" charset="0"/>
                <a:ea typeface="Calibri" panose="020F0502020204030204" pitchFamily="34" charset="0"/>
              </a:rPr>
              <a:t/>
            </a:r>
            <a:br>
              <a:rPr lang="ru-RU" sz="2940" b="1" dirty="0">
                <a:effectLst/>
                <a:latin typeface="Times New Roman" panose="02020603050405020304" pitchFamily="18" charset="0"/>
                <a:ea typeface="Calibri" panose="020F0502020204030204" pitchFamily="34" charset="0"/>
              </a:rPr>
            </a:br>
            <a:endParaRPr lang="ru-RU" sz="2940" dirty="0"/>
          </a:p>
        </p:txBody>
      </p:sp>
      <p:sp>
        <p:nvSpPr>
          <p:cNvPr id="3" name="Объект 2">
            <a:extLst>
              <a:ext uri="{FF2B5EF4-FFF2-40B4-BE49-F238E27FC236}">
                <a16:creationId xmlns:a16="http://schemas.microsoft.com/office/drawing/2014/main" xmlns="" id="{7F14887F-233C-43F2-94EC-06D046FF3ED1}"/>
              </a:ext>
            </a:extLst>
          </p:cNvPr>
          <p:cNvSpPr>
            <a:spLocks noGrp="1"/>
          </p:cNvSpPr>
          <p:nvPr>
            <p:ph idx="1"/>
          </p:nvPr>
        </p:nvSpPr>
        <p:spPr>
          <a:xfrm>
            <a:off x="838200" y="2621861"/>
            <a:ext cx="10515600" cy="3708207"/>
          </a:xfrm>
        </p:spPr>
        <p:txBody>
          <a:bodyPr>
            <a:normAutofit/>
          </a:bodyPr>
          <a:lstStyle/>
          <a:p>
            <a:r>
              <a:rPr lang="ru-RU" sz="1800" dirty="0">
                <a:effectLst/>
                <a:latin typeface="a_AvanteInt" panose="020B0302020202020204" pitchFamily="34" charset="-52"/>
                <a:ea typeface="Calibri" panose="020F0502020204030204" pitchFamily="34" charset="0"/>
              </a:rPr>
              <a:t>Позиция Правительства -Указ Президента на одну треть должен выполняться за счет «внутренних ресурсов» на треть – за счет увеличения бюджетного финансирования и на треть – за счет внебюджетных доходов. </a:t>
            </a:r>
            <a:br>
              <a:rPr lang="ru-RU" sz="1800" dirty="0">
                <a:effectLst/>
                <a:latin typeface="a_AvanteInt" panose="020B0302020202020204" pitchFamily="34" charset="-52"/>
                <a:ea typeface="Calibri" panose="020F0502020204030204" pitchFamily="34" charset="0"/>
              </a:rPr>
            </a:br>
            <a:endParaRPr lang="ru-RU" sz="1800" dirty="0">
              <a:effectLst/>
              <a:latin typeface="a_AvanteInt" panose="020B0302020202020204" pitchFamily="34" charset="-52"/>
              <a:ea typeface="Calibri" panose="020F0502020204030204" pitchFamily="34" charset="0"/>
            </a:endParaRPr>
          </a:p>
          <a:p>
            <a:r>
              <a:rPr lang="ru-RU" sz="1800" dirty="0">
                <a:effectLst/>
                <a:latin typeface="a_AvanteInt" panose="020B0302020202020204" pitchFamily="34" charset="-52"/>
                <a:ea typeface="Calibri" panose="020F0502020204030204" pitchFamily="34" charset="0"/>
              </a:rPr>
              <a:t>выполнение Указа Президента РФ №599 об увеличении финансирования российской науки до 1.77% ВВП сорвано. </a:t>
            </a:r>
            <a:br>
              <a:rPr lang="ru-RU" sz="1800" dirty="0">
                <a:effectLst/>
                <a:latin typeface="a_AvanteInt" panose="020B0302020202020204" pitchFamily="34" charset="-52"/>
                <a:ea typeface="Calibri" panose="020F0502020204030204" pitchFamily="34" charset="0"/>
              </a:rPr>
            </a:br>
            <a:endParaRPr lang="ru-RU" sz="1800" dirty="0">
              <a:effectLst/>
              <a:latin typeface="a_AvanteInt" panose="020B0302020202020204" pitchFamily="34" charset="-52"/>
              <a:ea typeface="Calibri" panose="020F0502020204030204" pitchFamily="34" charset="0"/>
            </a:endParaRPr>
          </a:p>
          <a:p>
            <a:r>
              <a:rPr lang="ru-RU" sz="1800" dirty="0">
                <a:effectLst/>
                <a:latin typeface="a_AvanteInt" panose="020B0302020202020204" pitchFamily="34" charset="-52"/>
                <a:ea typeface="Calibri" panose="020F0502020204030204" pitchFamily="34" charset="0"/>
              </a:rPr>
              <a:t>тенденция уменьшения объема федерального бюджета России и, соответственно, расходов на науку </a:t>
            </a:r>
            <a:br>
              <a:rPr lang="ru-RU" sz="1800" dirty="0">
                <a:effectLst/>
                <a:latin typeface="a_AvanteInt" panose="020B0302020202020204" pitchFamily="34" charset="-52"/>
                <a:ea typeface="Calibri" panose="020F0502020204030204" pitchFamily="34" charset="0"/>
              </a:rPr>
            </a:br>
            <a:r>
              <a:rPr lang="ru-RU" sz="1800" dirty="0">
                <a:effectLst/>
                <a:latin typeface="a_AvanteInt" panose="020B0302020202020204" pitchFamily="34" charset="-52"/>
                <a:ea typeface="Calibri" panose="020F0502020204030204" pitchFamily="34" charset="0"/>
              </a:rPr>
              <a:t>соответственно никакого увеличения бюджетного и внебюджетного финансирования не предвидится</a:t>
            </a:r>
            <a:br>
              <a:rPr lang="ru-RU" sz="1800" dirty="0">
                <a:effectLst/>
                <a:latin typeface="a_AvanteInt" panose="020B0302020202020204" pitchFamily="34" charset="-52"/>
                <a:ea typeface="Calibri" panose="020F0502020204030204" pitchFamily="34" charset="0"/>
              </a:rPr>
            </a:br>
            <a:endParaRPr lang="ru-RU" sz="1800" dirty="0">
              <a:effectLst/>
              <a:latin typeface="a_AvanteInt" panose="020B0302020202020204" pitchFamily="34" charset="-52"/>
              <a:ea typeface="Calibri" panose="020F0502020204030204" pitchFamily="34" charset="0"/>
            </a:endParaRPr>
          </a:p>
          <a:p>
            <a:r>
              <a:rPr lang="ru-RU" sz="1800" dirty="0">
                <a:effectLst/>
                <a:latin typeface="a_AvanteInt" panose="020B0302020202020204" pitchFamily="34" charset="-52"/>
                <a:ea typeface="Calibri" panose="020F0502020204030204" pitchFamily="34" charset="0"/>
              </a:rPr>
              <a:t>итог – 70% сотрудников на улицу, из 450 институтов остается 100-120. </a:t>
            </a:r>
            <a:endParaRPr lang="ru-RU" sz="1800" dirty="0">
              <a:latin typeface="a_AvanteInt" panose="020B0302020202020204" pitchFamily="34" charset="-52"/>
            </a:endParaRPr>
          </a:p>
        </p:txBody>
      </p:sp>
      <p:pic>
        <p:nvPicPr>
          <p:cNvPr id="4" name="Рисунок 3">
            <a:extLst>
              <a:ext uri="{FF2B5EF4-FFF2-40B4-BE49-F238E27FC236}">
                <a16:creationId xmlns:a16="http://schemas.microsoft.com/office/drawing/2014/main" xmlns="" id="{4D1D17B3-7A94-44CC-A37F-1EB73DD584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4692" y="82495"/>
            <a:ext cx="2770908" cy="14232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6355038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95600" y="569301"/>
            <a:ext cx="8610600" cy="1293028"/>
          </a:xfrm>
        </p:spPr>
        <p:txBody>
          <a:bodyPr/>
          <a:lstStyle/>
          <a:p>
            <a:r>
              <a:rPr lang="ru-RU" b="1" dirty="0">
                <a:solidFill>
                  <a:schemeClr val="accent1">
                    <a:lumMod val="75000"/>
                  </a:schemeClr>
                </a:solidFill>
              </a:rPr>
              <a:t>Аттестации и конкурсы</a:t>
            </a:r>
            <a:endParaRPr lang="ru-RU" dirty="0">
              <a:solidFill>
                <a:schemeClr val="accent1">
                  <a:lumMod val="75000"/>
                </a:schemeClr>
              </a:solidFill>
            </a:endParaRPr>
          </a:p>
        </p:txBody>
      </p:sp>
      <p:sp>
        <p:nvSpPr>
          <p:cNvPr id="3" name="Объект 2"/>
          <p:cNvSpPr>
            <a:spLocks noGrp="1"/>
          </p:cNvSpPr>
          <p:nvPr>
            <p:ph idx="1"/>
          </p:nvPr>
        </p:nvSpPr>
        <p:spPr>
          <a:xfrm>
            <a:off x="751114" y="1693918"/>
            <a:ext cx="10923905" cy="5252811"/>
          </a:xfrm>
        </p:spPr>
        <p:txBody>
          <a:bodyPr>
            <a:noAutofit/>
          </a:bodyPr>
          <a:lstStyle/>
          <a:p>
            <a:r>
              <a:rPr lang="ru-RU" sz="1800" dirty="0">
                <a:latin typeface="a_AvanteInt" panose="020B0302020202020204" pitchFamily="34" charset="-52"/>
              </a:rPr>
              <a:t>В настоящее время аттестации и конкурсы в институтах идут по правилам, разработанным в самих организациях на основе приказов МОН. Эти документы не определяют аттестационные требования к конкретным должностям ученых. Эти требования определяются институтами самостоятельно. В начале, во многих институтах опять же по рекомендации Профсоюза за основу взяты аналогичные документы, принятые ранее в РАН.</a:t>
            </a:r>
            <a:r>
              <a:rPr lang="en-US" sz="1800" dirty="0"/>
              <a:t/>
            </a:r>
            <a:br>
              <a:rPr lang="en-US" sz="1800" dirty="0"/>
            </a:br>
            <a:endParaRPr lang="ru-RU" sz="1800" dirty="0"/>
          </a:p>
          <a:p>
            <a:r>
              <a:rPr lang="ru-RU" sz="1800" dirty="0">
                <a:latin typeface="a_AvanteInt" panose="020B0302020202020204" pitchFamily="34" charset="-52"/>
              </a:rPr>
              <a:t>В последнее время, аттестация ученых стала, в большинстве случаев, некоей формальностью. Аттестационные требования обычно невысоки на фоне реального числа публикаций, активно работающих ученых. При этом люди с высокой публикационной активностью могут получать большие надбавки в 5-10 раз превышающие оклад.  Профсоюз пока старается удержать принцип не очень высоких аттестационных требований. Пока оклады невелики, есть шансы на то, что такую ситуацию удастся удержать. В случае качественного увеличения окладов почти наверняка произойдет еще большее увеличение аттестационных требований. Это может привести и к массовым сокращениям и переводу на низшие научные должности по результатам аттестации. К сожалению, люди, требующие качественного повышения окладов об этой перспективе, не думают. </a:t>
            </a:r>
            <a:r>
              <a:rPr lang="en-US" sz="1800" dirty="0"/>
              <a:t/>
            </a:r>
            <a:br>
              <a:rPr lang="en-US" sz="1800" dirty="0"/>
            </a:br>
            <a:r>
              <a:rPr lang="en-US" sz="1800" dirty="0"/>
              <a:t>    </a:t>
            </a:r>
            <a:r>
              <a:rPr lang="ru-RU" sz="1800" dirty="0">
                <a:latin typeface="a_AvanteInt" panose="020B0302020202020204" pitchFamily="34" charset="-52"/>
              </a:rPr>
              <a:t>Есть вопросы по порядку приема на работу или переводу по должности на конкурсной основе. Проблему представляет и то, что в многих случаях прием на работу идет уже по линии срочных трудовых договоров. Правда, обычно они носят долгосрочный (на 3-5 лет) и возобновляемый характер. Так что пока эта ситуация не стала острой.</a:t>
            </a:r>
            <a:br>
              <a:rPr lang="ru-RU" sz="1800" dirty="0">
                <a:latin typeface="a_AvanteInt" panose="020B0302020202020204" pitchFamily="34" charset="-52"/>
              </a:rPr>
            </a:br>
            <a:endParaRPr lang="ru-RU" sz="1800" dirty="0">
              <a:latin typeface="a_AvanteInt" panose="020B0302020202020204" pitchFamily="34" charset="-52"/>
            </a:endParaRPr>
          </a:p>
        </p:txBody>
      </p:sp>
      <p:pic>
        <p:nvPicPr>
          <p:cNvPr id="4" name="Рисунок 3">
            <a:extLst>
              <a:ext uri="{FF2B5EF4-FFF2-40B4-BE49-F238E27FC236}">
                <a16:creationId xmlns:a16="http://schemas.microsoft.com/office/drawing/2014/main" xmlns="" id="{16EABE9D-DFE7-4BF5-8B4F-876D7733C03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4692" y="82495"/>
            <a:ext cx="2770908" cy="14232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25492488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49086" y="2894185"/>
            <a:ext cx="10504714" cy="3544906"/>
          </a:xfrm>
        </p:spPr>
        <p:txBody>
          <a:bodyPr>
            <a:normAutofit/>
          </a:bodyPr>
          <a:lstStyle/>
          <a:p>
            <a:r>
              <a:rPr lang="ru-RU" sz="1800" dirty="0">
                <a:latin typeface="a_AvanteInt" panose="020B0302020202020204" pitchFamily="34" charset="-52"/>
              </a:rPr>
              <a:t>Благодаря активной позиции Профсоюза во многих документах ФАНО и </a:t>
            </a:r>
            <a:r>
              <a:rPr lang="ru-RU" sz="1800" dirty="0" err="1">
                <a:latin typeface="a_AvanteInt" panose="020B0302020202020204" pitchFamily="34" charset="-52"/>
              </a:rPr>
              <a:t>Минобрнауки</a:t>
            </a:r>
            <a:r>
              <a:rPr lang="ru-RU" sz="1800" dirty="0">
                <a:latin typeface="a_AvanteInt" panose="020B0302020202020204" pitchFamily="34" charset="-52"/>
              </a:rPr>
              <a:t> России прямо указывается на необходимость проведения процедуры «учета мнения» первичной профсоюзной организации. По предложению Профсоюза ФАНО был проведен опрос институтов и сбор положений о стимулирующих выплатах. В рамках проводимого опроса со стороны ФАНО задавался вопрос о том, проводились ли процедуры учета мнения при разработке этих документов. В случае если этого не было сделано (в 38 организациях из примерно 450) запрашивались объяснения, почему она не проводилась. Минимум в половине случаев оказывалось, что эта процедура на самом деле была проведена, но официально не зафиксирована. Часть </a:t>
            </a:r>
            <a:r>
              <a:rPr lang="ru-RU" sz="1800" dirty="0" err="1">
                <a:latin typeface="a_AvanteInt" panose="020B0302020202020204" pitchFamily="34" charset="-52"/>
              </a:rPr>
              <a:t>первичек</a:t>
            </a:r>
            <a:r>
              <a:rPr lang="ru-RU" sz="1800" dirty="0">
                <a:latin typeface="a_AvanteInt" panose="020B0302020202020204" pitchFamily="34" charset="-52"/>
              </a:rPr>
              <a:t> использует эту ситуацию и активно участвует в разработке локальных нормативных актов. Однако</a:t>
            </a:r>
            <a:r>
              <a:rPr lang="en-US" sz="1800" dirty="0"/>
              <a:t> </a:t>
            </a:r>
            <a:r>
              <a:rPr lang="ru-RU" sz="1800" dirty="0">
                <a:latin typeface="a_AvanteInt" panose="020B0302020202020204" pitchFamily="34" charset="-52"/>
              </a:rPr>
              <a:t>похоже, что во многих случаях, учёт мнения профкома проводится формально. К сожалению, достоверной информацией насколько это распространено и какой при этом ущерб наносится соблюдению конкретных прав работников, ЦС не располагает.</a:t>
            </a:r>
          </a:p>
          <a:p>
            <a:endParaRPr lang="ru-RU" dirty="0"/>
          </a:p>
        </p:txBody>
      </p:sp>
      <p:pic>
        <p:nvPicPr>
          <p:cNvPr id="4" name="Рисунок 3">
            <a:extLst>
              <a:ext uri="{FF2B5EF4-FFF2-40B4-BE49-F238E27FC236}">
                <a16:creationId xmlns:a16="http://schemas.microsoft.com/office/drawing/2014/main" xmlns="" id="{A2A15734-80D6-4A40-877F-162A63394C5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4692" y="82495"/>
            <a:ext cx="2770908" cy="14232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Заголовок 1"/>
          <p:cNvSpPr>
            <a:spLocks noGrp="1"/>
          </p:cNvSpPr>
          <p:nvPr>
            <p:ph type="title"/>
          </p:nvPr>
        </p:nvSpPr>
        <p:spPr>
          <a:xfrm>
            <a:off x="791936" y="971393"/>
            <a:ext cx="10521043" cy="1584552"/>
          </a:xfrm>
        </p:spPr>
        <p:txBody>
          <a:bodyPr>
            <a:normAutofit/>
          </a:bodyPr>
          <a:lstStyle/>
          <a:p>
            <a:r>
              <a:rPr lang="ru-RU" sz="3200" b="1" dirty="0">
                <a:solidFill>
                  <a:schemeClr val="accent1">
                    <a:lumMod val="75000"/>
                  </a:schemeClr>
                </a:solidFill>
              </a:rPr>
              <a:t>Участие первичных Профсоюзных организаций в разработке и принятии локальных нормативных актов в институтах</a:t>
            </a:r>
            <a:endParaRPr lang="ru-RU" sz="3200" dirty="0">
              <a:solidFill>
                <a:schemeClr val="accent1">
                  <a:lumMod val="75000"/>
                </a:schemeClr>
              </a:solidFill>
            </a:endParaRPr>
          </a:p>
        </p:txBody>
      </p:sp>
    </p:spTree>
    <p:extLst>
      <p:ext uri="{BB962C8B-B14F-4D97-AF65-F5344CB8AC3E}">
        <p14:creationId xmlns:p14="http://schemas.microsoft.com/office/powerpoint/2010/main" val="292327165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b="1" dirty="0">
                <a:solidFill>
                  <a:schemeClr val="accent1">
                    <a:lumMod val="75000"/>
                  </a:schemeClr>
                </a:solidFill>
              </a:rPr>
              <a:t>Социальное партнерство</a:t>
            </a:r>
            <a:endParaRPr lang="ru-RU" dirty="0">
              <a:solidFill>
                <a:schemeClr val="accent1">
                  <a:lumMod val="75000"/>
                </a:schemeClr>
              </a:solidFill>
            </a:endParaRPr>
          </a:p>
        </p:txBody>
      </p:sp>
      <p:sp>
        <p:nvSpPr>
          <p:cNvPr id="3" name="Объект 2"/>
          <p:cNvSpPr>
            <a:spLocks noGrp="1"/>
          </p:cNvSpPr>
          <p:nvPr>
            <p:ph idx="1"/>
          </p:nvPr>
        </p:nvSpPr>
        <p:spPr>
          <a:xfrm>
            <a:off x="808263" y="1856952"/>
            <a:ext cx="10841496" cy="5238070"/>
          </a:xfrm>
        </p:spPr>
        <p:txBody>
          <a:bodyPr>
            <a:noAutofit/>
          </a:bodyPr>
          <a:lstStyle/>
          <a:p>
            <a:r>
              <a:rPr lang="ru-RU" sz="1800" dirty="0">
                <a:latin typeface="a_AvanteInt" panose="020B0302020202020204" pitchFamily="34" charset="-52"/>
              </a:rPr>
              <a:t>В 2017 году во взаимодействии с ФАНО была собрана информация о состоянии дел по заключению коллективных договоров в организациях и по отражению в них отдельных положений действовавшего на тот момент Межотраслевого соглашения. Была собрана база коллективных договоров, проведен анализ содержания нескольких десяткой из них. На основании выводов (в том числе представленных специалистами ФАНО) были составлены рекомендации для первичных профсоюзных организаций. К сожалению, дальнейшему развитию этой деятельности помешала ликвидация ФАНО и последовавшая за ней организационная неразбериха, проволочки с заключением нового Межотраслевого соглашения. Эти проблемы привели к тому, что только сейчас мы вышли на окончательное согласование нашего Межотраслевого соглашения отдельного от профсоюза образования и науки и распространяющегося в основном на бывшие </a:t>
            </a:r>
            <a:r>
              <a:rPr lang="ru-RU" sz="1800" dirty="0" err="1">
                <a:latin typeface="a_AvanteInt" panose="020B0302020202020204" pitchFamily="34" charset="-52"/>
              </a:rPr>
              <a:t>подведы</a:t>
            </a:r>
            <a:r>
              <a:rPr lang="ru-RU" sz="1800" dirty="0">
                <a:latin typeface="a_AvanteInt" panose="020B0302020202020204" pitchFamily="34" charset="-52"/>
              </a:rPr>
              <a:t> ФАНО. </a:t>
            </a:r>
            <a:br>
              <a:rPr lang="ru-RU" sz="1800" dirty="0">
                <a:latin typeface="a_AvanteInt" panose="020B0302020202020204" pitchFamily="34" charset="-52"/>
              </a:rPr>
            </a:br>
            <a:r>
              <a:rPr lang="ru-RU" sz="1800" dirty="0">
                <a:latin typeface="a_AvanteInt" panose="020B0302020202020204" pitchFamily="34" charset="-52"/>
              </a:rPr>
              <a:t>Новое Межотраслевое соглашение находится на завершающей стадии заключения и будет подписано в ближайшее время.</a:t>
            </a:r>
            <a:br>
              <a:rPr lang="ru-RU" sz="1800" dirty="0">
                <a:latin typeface="a_AvanteInt" panose="020B0302020202020204" pitchFamily="34" charset="-52"/>
              </a:rPr>
            </a:br>
            <a:r>
              <a:rPr lang="ru-RU" sz="1800" b="1" dirty="0">
                <a:latin typeface="a_AvanteInt" panose="020B0302020202020204" pitchFamily="34" charset="-52"/>
              </a:rPr>
              <a:t>Пример взаимодействия с ФАНО в рамках выполнения положений Межотраслевого соглашения о мониторинге коллективных договоров был положительным. Необходимо воспроизвести его в дальнейших рабочих контактах с Министерством. Коллективное договорное регулирование требует постоянного внимания. По-видимому, к процессу анализа и обмена оценками с последующей выработкой рекомендаций должны активно подключаться региональные организации профсоюза.</a:t>
            </a:r>
            <a:endParaRPr lang="ru-RU" sz="1800" dirty="0">
              <a:latin typeface="a_AvanteInt" panose="020B0302020202020204" pitchFamily="34" charset="-52"/>
            </a:endParaRPr>
          </a:p>
          <a:p>
            <a:endParaRPr lang="ru-RU" sz="2020" dirty="0"/>
          </a:p>
        </p:txBody>
      </p:sp>
      <p:pic>
        <p:nvPicPr>
          <p:cNvPr id="4" name="Рисунок 3">
            <a:extLst>
              <a:ext uri="{FF2B5EF4-FFF2-40B4-BE49-F238E27FC236}">
                <a16:creationId xmlns:a16="http://schemas.microsoft.com/office/drawing/2014/main" xmlns="" id="{E33DB0F6-4CFB-4BC8-B75C-46A0AC9AD72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4692" y="82495"/>
            <a:ext cx="2770908" cy="14232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87146734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62693" y="945232"/>
            <a:ext cx="10515600" cy="1325563"/>
          </a:xfrm>
        </p:spPr>
        <p:txBody>
          <a:bodyPr/>
          <a:lstStyle/>
          <a:p>
            <a:r>
              <a:rPr lang="ru-RU" b="1" dirty="0">
                <a:solidFill>
                  <a:schemeClr val="accent1">
                    <a:lumMod val="75000"/>
                  </a:schemeClr>
                </a:solidFill>
              </a:rPr>
              <a:t>Организационная работа </a:t>
            </a:r>
            <a:endParaRPr lang="ru-RU" dirty="0">
              <a:solidFill>
                <a:schemeClr val="accent1">
                  <a:lumMod val="75000"/>
                </a:schemeClr>
              </a:solidFill>
            </a:endParaRPr>
          </a:p>
        </p:txBody>
      </p:sp>
      <p:sp>
        <p:nvSpPr>
          <p:cNvPr id="3" name="Объект 2"/>
          <p:cNvSpPr>
            <a:spLocks noGrp="1"/>
          </p:cNvSpPr>
          <p:nvPr>
            <p:ph idx="1"/>
          </p:nvPr>
        </p:nvSpPr>
        <p:spPr>
          <a:xfrm>
            <a:off x="685800" y="3033183"/>
            <a:ext cx="10820400" cy="3059449"/>
          </a:xfrm>
        </p:spPr>
        <p:txBody>
          <a:bodyPr>
            <a:normAutofit/>
          </a:bodyPr>
          <a:lstStyle/>
          <a:p>
            <a:r>
              <a:rPr lang="ru-RU" sz="1800" dirty="0">
                <a:latin typeface="a_AvanteInt" panose="020B0302020202020204" pitchFamily="34" charset="-52"/>
              </a:rPr>
              <a:t>После долгой и напряженной работы Уставной комиссией был подготовлен проект нового Устава Профсоюза. Большая организационная работа была проведена по подготовке к его принятию и проведению в ноябре 2018 г. внеочередного </a:t>
            </a:r>
            <a:r>
              <a:rPr lang="en-US" sz="1800" dirty="0"/>
              <a:t>VII </a:t>
            </a:r>
            <a:r>
              <a:rPr lang="ru-RU" sz="1800" dirty="0">
                <a:latin typeface="a_AvanteInt" panose="020B0302020202020204" pitchFamily="34" charset="-52"/>
              </a:rPr>
              <a:t>Съезда Профсоюза. Съезд прошел организовано, Устав был принят. Несмотря на то, что текст Устава был детально проработан и выверен юристами и Уставной комиссией у регистраторов в Минюсте России появился ряд замечаний. За первую половину 2019 эти технические детали приведены в порядок, и новый Устав нашего профсоюза зарегистрирован. На </a:t>
            </a:r>
            <a:r>
              <a:rPr lang="en-US" sz="1800" dirty="0"/>
              <a:t>VII </a:t>
            </a:r>
            <a:r>
              <a:rPr lang="ru-RU" sz="1800" dirty="0">
                <a:latin typeface="a_AvanteInt" panose="020B0302020202020204" pitchFamily="34" charset="-52"/>
              </a:rPr>
              <a:t>Съезде Профсоюза было утверждено новое название Профсоюза, а именно: Всероссийский профессиональный союз работников Российской академии наук, сокращенное – Профсоюз работников РАН. </a:t>
            </a:r>
          </a:p>
          <a:p>
            <a:endParaRPr lang="ru-RU" dirty="0"/>
          </a:p>
        </p:txBody>
      </p:sp>
      <p:pic>
        <p:nvPicPr>
          <p:cNvPr id="4" name="Рисунок 3">
            <a:extLst>
              <a:ext uri="{FF2B5EF4-FFF2-40B4-BE49-F238E27FC236}">
                <a16:creationId xmlns:a16="http://schemas.microsoft.com/office/drawing/2014/main" xmlns="" id="{0B7882F1-2AFA-4CA4-9709-7A116D38488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4692" y="82495"/>
            <a:ext cx="2770908" cy="14232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3729101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95600" y="531981"/>
            <a:ext cx="8610600" cy="1293028"/>
          </a:xfrm>
        </p:spPr>
        <p:txBody>
          <a:bodyPr/>
          <a:lstStyle/>
          <a:p>
            <a:r>
              <a:rPr lang="ru-RU" b="1" dirty="0">
                <a:solidFill>
                  <a:schemeClr val="accent1">
                    <a:lumMod val="75000"/>
                  </a:schemeClr>
                </a:solidFill>
              </a:rPr>
              <a:t>Организационная работа </a:t>
            </a:r>
            <a:endParaRPr lang="ru-RU" dirty="0">
              <a:solidFill>
                <a:schemeClr val="accent1">
                  <a:lumMod val="75000"/>
                </a:schemeClr>
              </a:solidFill>
            </a:endParaRPr>
          </a:p>
        </p:txBody>
      </p:sp>
      <p:sp>
        <p:nvSpPr>
          <p:cNvPr id="3" name="Объект 2"/>
          <p:cNvSpPr>
            <a:spLocks noGrp="1"/>
          </p:cNvSpPr>
          <p:nvPr>
            <p:ph idx="1"/>
          </p:nvPr>
        </p:nvSpPr>
        <p:spPr>
          <a:xfrm>
            <a:off x="824593" y="1568223"/>
            <a:ext cx="10681607" cy="5265964"/>
          </a:xfrm>
        </p:spPr>
        <p:txBody>
          <a:bodyPr>
            <a:noAutofit/>
          </a:bodyPr>
          <a:lstStyle/>
          <a:p>
            <a:r>
              <a:rPr lang="ru-RU" sz="1470" b="1" u="sng" dirty="0">
                <a:latin typeface="a_AvanteInt" panose="020B0302020202020204" pitchFamily="34" charset="-52"/>
              </a:rPr>
              <a:t>На учете Профсоюза на 01 января 2021 г. состоит 58396 членов Профсоюза.</a:t>
            </a:r>
            <a:r>
              <a:rPr lang="ru-RU" sz="1470" b="1" dirty="0">
                <a:latin typeface="a_AvanteInt" panose="020B0302020202020204" pitchFamily="34" charset="-52"/>
              </a:rPr>
              <a:t> </a:t>
            </a:r>
            <a:r>
              <a:rPr lang="ru-RU" sz="1470" dirty="0">
                <a:latin typeface="a_AvanteInt" panose="020B0302020202020204" pitchFamily="34" charset="-52"/>
              </a:rPr>
              <a:t>Численность членов Профсоюза по годам 2017 – 68152 чел., 2018- 69610 чел., 2019- 68605 чел., 2020- 63244чел.</a:t>
            </a:r>
            <a:br>
              <a:rPr lang="ru-RU" sz="1470" dirty="0">
                <a:latin typeface="a_AvanteInt" panose="020B0302020202020204" pitchFamily="34" charset="-52"/>
              </a:rPr>
            </a:br>
            <a:r>
              <a:rPr lang="ru-RU" sz="1470" dirty="0">
                <a:latin typeface="a_AvanteInt" panose="020B0302020202020204" pitchFamily="34" charset="-52"/>
              </a:rPr>
              <a:t>Поступления членских Профсоюзных взносов в ЦС Профсоюза в размере 5% от валового сбора по годам:2016г.- 10892т.р., 2017-10237тр., 2018-13532т.р., 2019-13665т.р, 2020 – 15217 </a:t>
            </a:r>
            <a:r>
              <a:rPr lang="ru-RU" sz="1470" dirty="0" err="1">
                <a:latin typeface="a_AvanteInt" panose="020B0302020202020204" pitchFamily="34" charset="-52"/>
              </a:rPr>
              <a:t>т.р</a:t>
            </a:r>
            <a:r>
              <a:rPr lang="ru-RU" sz="1470" dirty="0">
                <a:latin typeface="a_AvanteInt" panose="020B0302020202020204" pitchFamily="34" charset="-52"/>
              </a:rPr>
              <a:t>.</a:t>
            </a:r>
            <a:br>
              <a:rPr lang="ru-RU" sz="1470" dirty="0">
                <a:latin typeface="a_AvanteInt" panose="020B0302020202020204" pitchFamily="34" charset="-52"/>
              </a:rPr>
            </a:br>
            <a:r>
              <a:rPr lang="ru-RU" sz="1470" dirty="0">
                <a:latin typeface="a_AvanteInt" panose="020B0302020202020204" pitchFamily="34" charset="-52"/>
              </a:rPr>
              <a:t>21 – региональная (территориальная) организация, объединяющие ___ первичных Профсоюзных организаций,</a:t>
            </a:r>
            <a:br>
              <a:rPr lang="ru-RU" sz="1470" dirty="0">
                <a:latin typeface="a_AvanteInt" panose="020B0302020202020204" pitchFamily="34" charset="-52"/>
              </a:rPr>
            </a:br>
            <a:r>
              <a:rPr lang="ru-RU" sz="1470" dirty="0">
                <a:latin typeface="a_AvanteInt" panose="020B0302020202020204" pitchFamily="34" charset="-52"/>
              </a:rPr>
              <a:t>28 – первичных Профсоюзных организаций, расположенных, в различных регионах России, в которых нет региональных организаций Профсоюза работников РАН.</a:t>
            </a:r>
            <a:br>
              <a:rPr lang="ru-RU" sz="1470" dirty="0">
                <a:latin typeface="a_AvanteInt" panose="020B0302020202020204" pitchFamily="34" charset="-52"/>
              </a:rPr>
            </a:br>
            <a:r>
              <a:rPr lang="ru-RU" sz="1470" dirty="0">
                <a:latin typeface="a_AvanteInt" panose="020B0302020202020204" pitchFamily="34" charset="-52"/>
              </a:rPr>
              <a:t>- организации Профсоюза работников РАН расположены в 46 субъектах Российской Федерации</a:t>
            </a:r>
            <a:br>
              <a:rPr lang="ru-RU" sz="1470" dirty="0">
                <a:latin typeface="a_AvanteInt" panose="020B0302020202020204" pitchFamily="34" charset="-52"/>
              </a:rPr>
            </a:br>
            <a:r>
              <a:rPr lang="ru-RU" sz="1470" dirty="0">
                <a:latin typeface="a_AvanteInt" panose="020B0302020202020204" pitchFamily="34" charset="-52"/>
              </a:rPr>
              <a:t>Вступили: Первичная Профсоюзные организации: Тобольской комплексной научной станции Уро РАН, Института программных исследований им. А.К. Айтматова (Переславль-Залесский), Института космофизических исследований и распространения радиоволн ДВО РАН (село Паратунка, Камчатский край), Камчатского филиала Тихоокеанского института географии ДВО РАН,  Научно-исследовательского геотехнологического центра ДВО РАН,  Камчатского филиала ФИЦ «Единая геофизическая служба РАН» (Петропавловск-Камчатский).</a:t>
            </a:r>
            <a:br>
              <a:rPr lang="ru-RU" sz="1470" dirty="0">
                <a:latin typeface="a_AvanteInt" panose="020B0302020202020204" pitchFamily="34" charset="-52"/>
              </a:rPr>
            </a:br>
            <a:r>
              <a:rPr lang="ru-RU" sz="1470" dirty="0">
                <a:latin typeface="a_AvanteInt" panose="020B0302020202020204" pitchFamily="34" charset="-52"/>
              </a:rPr>
              <a:t>Так же в московскую региональную организацию нашего профсоюза вступило </a:t>
            </a:r>
            <a:r>
              <a:rPr lang="ru-RU" sz="1470" b="1" dirty="0">
                <a:latin typeface="a_AvanteInt" panose="020B0302020202020204" pitchFamily="34" charset="-52"/>
              </a:rPr>
              <a:t>девять</a:t>
            </a:r>
            <a:r>
              <a:rPr lang="ru-RU" sz="1470" dirty="0">
                <a:latin typeface="a_AvanteInt" panose="020B0302020202020204" pitchFamily="34" charset="-52"/>
              </a:rPr>
              <a:t> </a:t>
            </a:r>
            <a:r>
              <a:rPr lang="ru-RU" sz="1470" dirty="0" err="1">
                <a:latin typeface="a_AvanteInt" panose="020B0302020202020204" pitchFamily="34" charset="-52"/>
              </a:rPr>
              <a:t>первичек</a:t>
            </a:r>
            <a:r>
              <a:rPr lang="ru-RU" sz="1470" dirty="0">
                <a:latin typeface="a_AvanteInt" panose="020B0302020202020204" pitchFamily="34" charset="-52"/>
              </a:rPr>
              <a:t> из институтов бывших </a:t>
            </a:r>
            <a:r>
              <a:rPr lang="ru-RU" sz="1470" dirty="0" err="1">
                <a:latin typeface="a_AvanteInt" panose="020B0302020202020204" pitchFamily="34" charset="-52"/>
              </a:rPr>
              <a:t>подведов</a:t>
            </a:r>
            <a:r>
              <a:rPr lang="ru-RU" sz="1470" dirty="0">
                <a:latin typeface="a_AvanteInt" panose="020B0302020202020204" pitchFamily="34" charset="-52"/>
              </a:rPr>
              <a:t> РАСХН расположенных в г. Москве, Московской области и одна в Рязанской области, </a:t>
            </a:r>
            <a:r>
              <a:rPr lang="ru-RU" sz="1470" dirty="0" err="1">
                <a:latin typeface="a_AvanteInt" panose="020B0302020202020204" pitchFamily="34" charset="-52"/>
              </a:rPr>
              <a:t>первичка</a:t>
            </a:r>
            <a:r>
              <a:rPr lang="ru-RU" sz="1470" dirty="0">
                <a:latin typeface="a_AvanteInt" panose="020B0302020202020204" pitchFamily="34" charset="-52"/>
              </a:rPr>
              <a:t> Института прикладной математики им. </a:t>
            </a:r>
            <a:r>
              <a:rPr lang="ru-RU" sz="1470" dirty="0" err="1">
                <a:latin typeface="a_AvanteInt" panose="020B0302020202020204" pitchFamily="34" charset="-52"/>
              </a:rPr>
              <a:t>М.В.Келдыша</a:t>
            </a:r>
            <a:r>
              <a:rPr lang="ru-RU" sz="1470" dirty="0">
                <a:latin typeface="a_AvanteInt" panose="020B0302020202020204" pitchFamily="34" charset="-52"/>
              </a:rPr>
              <a:t> бывшего </a:t>
            </a:r>
            <a:r>
              <a:rPr lang="ru-RU" sz="1470" dirty="0" err="1">
                <a:latin typeface="a_AvanteInt" panose="020B0302020202020204" pitchFamily="34" charset="-52"/>
              </a:rPr>
              <a:t>подведа</a:t>
            </a:r>
            <a:r>
              <a:rPr lang="ru-RU" sz="1470" dirty="0">
                <a:latin typeface="a_AvanteInt" panose="020B0302020202020204" pitchFamily="34" charset="-52"/>
              </a:rPr>
              <a:t> РАН, ранее состоявшего в профсоюзе Минатома и </a:t>
            </a:r>
            <a:r>
              <a:rPr lang="ru-RU" sz="1470" dirty="0" err="1">
                <a:latin typeface="a_AvanteInt" panose="020B0302020202020204" pitchFamily="34" charset="-52"/>
              </a:rPr>
              <a:t>первичка</a:t>
            </a:r>
            <a:r>
              <a:rPr lang="ru-RU" sz="1470" dirty="0">
                <a:latin typeface="a_AvanteInt" panose="020B0302020202020204" pitchFamily="34" charset="-52"/>
              </a:rPr>
              <a:t> ФНЦ исследований и разработки иммунобиологических препаратов им. </a:t>
            </a:r>
            <a:r>
              <a:rPr lang="ru-RU" sz="1470" dirty="0" err="1">
                <a:latin typeface="a_AvanteInt" panose="020B0302020202020204" pitchFamily="34" charset="-52"/>
              </a:rPr>
              <a:t>М.П.Чумакова</a:t>
            </a:r>
            <a:r>
              <a:rPr lang="ru-RU" sz="1470" dirty="0">
                <a:latin typeface="a_AvanteInt" panose="020B0302020202020204" pitchFamily="34" charset="-52"/>
              </a:rPr>
              <a:t>, </a:t>
            </a:r>
            <a:r>
              <a:rPr lang="ru-RU" sz="1470" dirty="0" err="1">
                <a:latin typeface="a_AvanteInt" panose="020B0302020202020204" pitchFamily="34" charset="-52"/>
              </a:rPr>
              <a:t>подвед</a:t>
            </a:r>
            <a:r>
              <a:rPr lang="ru-RU" sz="1470" dirty="0">
                <a:latin typeface="a_AvanteInt" panose="020B0302020202020204" pitchFamily="34" charset="-52"/>
              </a:rPr>
              <a:t> РАМН, создавшая одну из вакцин против </a:t>
            </a:r>
            <a:r>
              <a:rPr lang="ru-RU" sz="1470" dirty="0" err="1">
                <a:latin typeface="a_AvanteInt" panose="020B0302020202020204" pitchFamily="34" charset="-52"/>
              </a:rPr>
              <a:t>ковида</a:t>
            </a:r>
            <a:r>
              <a:rPr lang="ru-RU" sz="1470" dirty="0">
                <a:latin typeface="a_AvanteInt" panose="020B0302020202020204" pitchFamily="34" charset="-52"/>
              </a:rPr>
              <a:t> применяемых в РФ.	</a:t>
            </a:r>
          </a:p>
          <a:p>
            <a:r>
              <a:rPr lang="ru-RU" sz="1470" dirty="0">
                <a:latin typeface="a_AvanteInt" panose="020B0302020202020204" pitchFamily="34" charset="-52"/>
              </a:rPr>
              <a:t>Улучшили взаимодействие и работу в Красноярской региональной организации.  Восстановили связь с региональной организацией Якутии.. Велась подготовительная работа по образованию региональной организации на Камчатке. В отчетный период возникли организационные проблемы в наших региональных научных центрах. Эти проблемы связаны с образованием федеральных исследовательских центров. Их образование ломает нашу привычную структуру региональных организаций. Во многих случаях проблемы удается решить без серьезных потрясений, однако есть примеры (Мурманская региональная организация), где эти процессы привели к фактическому развалу региональной организации и, наверное, к образованию новой структуры. </a:t>
            </a:r>
          </a:p>
        </p:txBody>
      </p:sp>
      <p:pic>
        <p:nvPicPr>
          <p:cNvPr id="4" name="Рисунок 3">
            <a:extLst>
              <a:ext uri="{FF2B5EF4-FFF2-40B4-BE49-F238E27FC236}">
                <a16:creationId xmlns:a16="http://schemas.microsoft.com/office/drawing/2014/main" xmlns="" id="{36013F53-53D5-4DDF-903E-31BFF12B79A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4692" y="82495"/>
            <a:ext cx="2770908" cy="14232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62005483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46033" y="1072545"/>
            <a:ext cx="9460167" cy="1293028"/>
          </a:xfrm>
        </p:spPr>
        <p:txBody>
          <a:bodyPr>
            <a:noAutofit/>
          </a:bodyPr>
          <a:lstStyle/>
          <a:p>
            <a:r>
              <a:rPr lang="ru-RU" sz="3200" b="1" dirty="0">
                <a:solidFill>
                  <a:schemeClr val="accent1">
                    <a:lumMod val="75000"/>
                  </a:schemeClr>
                </a:solidFill>
                <a:effectLst/>
                <a:latin typeface="Century Gothic (Заголовки)"/>
                <a:ea typeface="Calibri" panose="020F0502020204030204" pitchFamily="34" charset="0"/>
              </a:rPr>
              <a:t>Ситуация в первичных </a:t>
            </a:r>
            <a:br>
              <a:rPr lang="ru-RU" sz="3200" b="1" dirty="0">
                <a:solidFill>
                  <a:schemeClr val="accent1">
                    <a:lumMod val="75000"/>
                  </a:schemeClr>
                </a:solidFill>
                <a:effectLst/>
                <a:latin typeface="Century Gothic (Заголовки)"/>
                <a:ea typeface="Calibri" panose="020F0502020204030204" pitchFamily="34" charset="0"/>
              </a:rPr>
            </a:br>
            <a:r>
              <a:rPr lang="ru-RU" sz="3200" b="1" dirty="0">
                <a:solidFill>
                  <a:schemeClr val="accent1">
                    <a:lumMod val="75000"/>
                  </a:schemeClr>
                </a:solidFill>
                <a:effectLst/>
                <a:latin typeface="Century Gothic (Заголовки)"/>
                <a:ea typeface="Calibri" panose="020F0502020204030204" pitchFamily="34" charset="0"/>
              </a:rPr>
              <a:t>и региональных организациях Профсоюза</a:t>
            </a:r>
            <a:r>
              <a:rPr lang="ru-RU" sz="3200" dirty="0">
                <a:effectLst/>
                <a:latin typeface="Times New Roman" panose="02020603050405020304" pitchFamily="18" charset="0"/>
                <a:ea typeface="Calibri" panose="020F0502020204030204" pitchFamily="34" charset="0"/>
              </a:rPr>
              <a:t/>
            </a:r>
            <a:br>
              <a:rPr lang="ru-RU" sz="3200" dirty="0">
                <a:effectLst/>
                <a:latin typeface="Times New Roman" panose="02020603050405020304" pitchFamily="18" charset="0"/>
                <a:ea typeface="Calibri" panose="020F0502020204030204" pitchFamily="34" charset="0"/>
              </a:rPr>
            </a:br>
            <a:endParaRPr lang="ru-RU" sz="3200" dirty="0"/>
          </a:p>
        </p:txBody>
      </p:sp>
      <p:sp>
        <p:nvSpPr>
          <p:cNvPr id="3" name="Объект 2"/>
          <p:cNvSpPr>
            <a:spLocks noGrp="1"/>
          </p:cNvSpPr>
          <p:nvPr>
            <p:ph idx="1"/>
          </p:nvPr>
        </p:nvSpPr>
        <p:spPr>
          <a:xfrm>
            <a:off x="876300" y="2479136"/>
            <a:ext cx="10629900" cy="4824413"/>
          </a:xfrm>
        </p:spPr>
        <p:txBody>
          <a:bodyPr>
            <a:normAutofit/>
          </a:bodyPr>
          <a:lstStyle/>
          <a:p>
            <a:r>
              <a:rPr lang="ru-RU" sz="1800" dirty="0">
                <a:effectLst/>
                <a:latin typeface="a_AvanteInt" panose="020B0302020202020204" pitchFamily="34" charset="-52"/>
                <a:ea typeface="Calibri" panose="020F0502020204030204" pitchFamily="34" charset="0"/>
              </a:rPr>
              <a:t>Наши ППО слабое место в нашем Профсоюзе. Практически на каждом нашем заседании и оперативках отмечается низкая активность первичных организаций в участии в наших акциях. Даже, если они не требуют вывода сотрудников на улицы, а просто направления писем в органы власти, не удается добиться даже минимальной массовости.  Страницы на сайтах институтов организаций во многих случаях пусты и не отражают ни действий нашего Профсоюза, ни ситуации в российской науке. Анализ показывает, что основная работа большинства ППО заключалась в оказании материальной помощи членам Профсоюза, проведении культурно-массовых и спортивных мероприятий. Далеко не всегда профкомы используют свои возможности при разработке локальных нормативных актов, определяющих жизнь института.  В 2020 году было проведено анкетирование Профсоюзных организаций, в результате выяснилось, что 41% имеет численность меньше 50%, а еще 11.5%. близка к этому рубежу. Становится ясно, что ЦС Профсоюза не получает точной информации о ситуации в институтах и настроениях в коллективах. К сожалению, это происходит во многом из-за того, что руководители Профсоюзных организаций похоже сами ей не владеют. Ситуация усугубляется тем, что в коллективы не поступает информация о реальной ситуации в науке. Соответственно сотрудники институтов не могут выработать свою адекватную позицию. </a:t>
            </a:r>
          </a:p>
          <a:p>
            <a:endParaRPr lang="ru-RU" sz="2000" dirty="0"/>
          </a:p>
        </p:txBody>
      </p:sp>
      <p:pic>
        <p:nvPicPr>
          <p:cNvPr id="4" name="Рисунок 3">
            <a:extLst>
              <a:ext uri="{FF2B5EF4-FFF2-40B4-BE49-F238E27FC236}">
                <a16:creationId xmlns:a16="http://schemas.microsoft.com/office/drawing/2014/main" xmlns="" id="{AD06FE5A-73D0-4F45-B72E-1E25B512724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4692" y="82495"/>
            <a:ext cx="2770908" cy="14232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60246247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C4610FC7-B07A-490C-BDB5-2F952CA2855F}"/>
              </a:ext>
            </a:extLst>
          </p:cNvPr>
          <p:cNvSpPr>
            <a:spLocks noGrp="1"/>
          </p:cNvSpPr>
          <p:nvPr>
            <p:ph type="title"/>
          </p:nvPr>
        </p:nvSpPr>
        <p:spPr>
          <a:xfrm>
            <a:off x="2895600" y="708801"/>
            <a:ext cx="8610600" cy="1293028"/>
          </a:xfrm>
        </p:spPr>
        <p:txBody>
          <a:bodyPr>
            <a:normAutofit/>
          </a:bodyPr>
          <a:lstStyle/>
          <a:p>
            <a:r>
              <a:rPr lang="ru-RU" sz="4000" b="1" dirty="0">
                <a:solidFill>
                  <a:schemeClr val="accent1">
                    <a:lumMod val="75000"/>
                  </a:schemeClr>
                </a:solidFill>
                <a:effectLst/>
                <a:latin typeface="Century Gothic (Заголовки)"/>
                <a:ea typeface="Calibri" panose="020F0502020204030204" pitchFamily="34" charset="0"/>
                <a:cs typeface="Times New Roman" panose="02020603050405020304" pitchFamily="18" charset="0"/>
              </a:rPr>
              <a:t>Информационная работа</a:t>
            </a:r>
            <a:r>
              <a:rPr lang="ru-RU" sz="4000" dirty="0">
                <a:effectLst/>
                <a:latin typeface="Calibri" panose="020F0502020204030204" pitchFamily="34" charset="0"/>
                <a:ea typeface="Calibri" panose="020F0502020204030204" pitchFamily="34" charset="0"/>
                <a:cs typeface="Times New Roman" panose="02020603050405020304" pitchFamily="18" charset="0"/>
              </a:rPr>
              <a:t/>
            </a:r>
            <a:br>
              <a:rPr lang="ru-RU" sz="4000" dirty="0">
                <a:effectLst/>
                <a:latin typeface="Calibri" panose="020F0502020204030204" pitchFamily="34" charset="0"/>
                <a:ea typeface="Calibri" panose="020F0502020204030204" pitchFamily="34" charset="0"/>
                <a:cs typeface="Times New Roman" panose="02020603050405020304" pitchFamily="18" charset="0"/>
              </a:rPr>
            </a:br>
            <a:endParaRPr lang="ru-RU" sz="4000" dirty="0"/>
          </a:p>
        </p:txBody>
      </p:sp>
      <p:sp>
        <p:nvSpPr>
          <p:cNvPr id="3" name="Объект 2">
            <a:extLst>
              <a:ext uri="{FF2B5EF4-FFF2-40B4-BE49-F238E27FC236}">
                <a16:creationId xmlns:a16="http://schemas.microsoft.com/office/drawing/2014/main" xmlns="" id="{88B12CC4-5EB2-475E-95AE-6BA052384C54}"/>
              </a:ext>
            </a:extLst>
          </p:cNvPr>
          <p:cNvSpPr>
            <a:spLocks noGrp="1"/>
          </p:cNvSpPr>
          <p:nvPr>
            <p:ph idx="1"/>
          </p:nvPr>
        </p:nvSpPr>
        <p:spPr>
          <a:xfrm>
            <a:off x="737582" y="1425103"/>
            <a:ext cx="10866710" cy="6294254"/>
          </a:xfrm>
        </p:spPr>
        <p:txBody>
          <a:bodyPr>
            <a:noAutofit/>
          </a:bodyPr>
          <a:lstStyle/>
          <a:p>
            <a:pPr>
              <a:lnSpc>
                <a:spcPct val="100000"/>
              </a:lnSpc>
              <a:spcAft>
                <a:spcPts val="800"/>
              </a:spcAft>
            </a:pPr>
            <a:r>
              <a:rPr lang="ru-RU" sz="1400" dirty="0">
                <a:effectLst/>
                <a:latin typeface="a_AvanteInt" panose="020B0302020202020204" pitchFamily="34" charset="-52"/>
                <a:ea typeface="Calibri" panose="020F0502020204030204" pitchFamily="34" charset="0"/>
                <a:cs typeface="Times New Roman" panose="02020603050405020304" pitchFamily="18" charset="0"/>
              </a:rPr>
              <a:t>Информационная комиссия, активно и с моей точки зрения достаточно успешно освещала на нашем сайте, в социальных сетях и СМИ нашу работу практически по всем направлениям. В пресс-конференциях профсоюза стало участвовать больше представителей СМИ, появляющиеся на сайте сообщения постоянно попадают в новостные ленты информагентств. Газета научного сообщества «Поиск» регулярно публикует материалы, отражающие позицию </a:t>
            </a:r>
            <a:r>
              <a:rPr lang="ru-RU" sz="1400" dirty="0" err="1">
                <a:effectLst/>
                <a:latin typeface="a_AvanteInt" panose="020B0302020202020204" pitchFamily="34" charset="-52"/>
                <a:ea typeface="Calibri" panose="020F0502020204030204" pitchFamily="34" charset="0"/>
                <a:cs typeface="Times New Roman" panose="02020603050405020304" pitchFamily="18" charset="0"/>
              </a:rPr>
              <a:t>профсоюза.Еженедельно</a:t>
            </a:r>
            <a:r>
              <a:rPr lang="ru-RU" sz="1400" dirty="0">
                <a:effectLst/>
                <a:latin typeface="a_AvanteInt" panose="020B0302020202020204" pitchFamily="34" charset="-52"/>
                <a:ea typeface="Calibri" panose="020F0502020204030204" pitchFamily="34" charset="0"/>
                <a:cs typeface="Times New Roman" panose="02020603050405020304" pitchFamily="18" charset="0"/>
              </a:rPr>
              <a:t> осуществляется подготовка и рассылка красочных профсоюзных дайджестов, эти материалы вызывают большой интерес в наших коллективах. </a:t>
            </a:r>
            <a:br>
              <a:rPr lang="ru-RU" sz="1400" dirty="0">
                <a:effectLst/>
                <a:latin typeface="a_AvanteInt" panose="020B0302020202020204" pitchFamily="34" charset="-52"/>
                <a:ea typeface="Calibri" panose="020F0502020204030204" pitchFamily="34" charset="0"/>
                <a:cs typeface="Times New Roman" panose="02020603050405020304" pitchFamily="18" charset="0"/>
              </a:rPr>
            </a:br>
            <a:r>
              <a:rPr lang="ru-RU" sz="1400" dirty="0">
                <a:effectLst/>
                <a:latin typeface="a_AvanteInt" panose="020B0302020202020204" pitchFamily="34" charset="-52"/>
                <a:ea typeface="Calibri" panose="020F0502020204030204" pitchFamily="34" charset="0"/>
                <a:cs typeface="Times New Roman" panose="02020603050405020304" pitchFamily="18" charset="0"/>
              </a:rPr>
              <a:t>Ведется работа в социальных сетях – идет постоянное обсуждение научной политики и профсоюзной работы в </a:t>
            </a:r>
            <a:r>
              <a:rPr lang="en-US" sz="1400" u="sng"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2"/>
              </a:rPr>
              <a:t>Facebook</a:t>
            </a:r>
            <a:r>
              <a:rPr lang="ru-RU" sz="1400" u="sng" dirty="0">
                <a:solidFill>
                  <a:srgbClr val="0563C1"/>
                </a:solidFill>
                <a:effectLst/>
                <a:latin typeface="a_AvanteInt" panose="020B0302020202020204" pitchFamily="34" charset="-52"/>
                <a:ea typeface="Calibri" panose="020F0502020204030204" pitchFamily="34" charset="0"/>
                <a:cs typeface="Times New Roman" panose="02020603050405020304" pitchFamily="18" charset="0"/>
              </a:rPr>
              <a:t>-</a:t>
            </a:r>
            <a:r>
              <a:rPr lang="ru-RU" sz="1400" dirty="0">
                <a:effectLst/>
                <a:latin typeface="a_AvanteInt" panose="020B0302020202020204" pitchFamily="34" charset="-52"/>
                <a:ea typeface="Calibri" panose="020F0502020204030204" pitchFamily="34" charset="0"/>
                <a:cs typeface="Times New Roman" panose="02020603050405020304" pitchFamily="18" charset="0"/>
              </a:rPr>
              <a:t>группе</a:t>
            </a:r>
            <a:r>
              <a:rPr lang="ru-RU" sz="1400" u="sng" dirty="0">
                <a:solidFill>
                  <a:srgbClr val="0563C1"/>
                </a:solidFill>
                <a:effectLst/>
                <a:latin typeface="a_AvanteInt" panose="020B0302020202020204" pitchFamily="34" charset="-52"/>
                <a:ea typeface="Calibri" panose="020F0502020204030204" pitchFamily="34" charset="0"/>
                <a:cs typeface="Times New Roman" panose="02020603050405020304" pitchFamily="18" charset="0"/>
              </a:rPr>
              <a:t>, актуальные новости сообществ публикуются на странице профсоюза </a:t>
            </a:r>
            <a:r>
              <a:rPr lang="ru-RU" sz="1400" u="sng" dirty="0">
                <a:solidFill>
                  <a:srgbClr val="0563C1"/>
                </a:solidFill>
                <a:effectLst/>
                <a:latin typeface="a_AvanteInt" panose="020B0302020202020204" pitchFamily="34" charset="-52"/>
                <a:ea typeface="Calibri" panose="020F0502020204030204" pitchFamily="34" charset="0"/>
                <a:cs typeface="Times New Roman" panose="02020603050405020304" pitchFamily="18" charset="0"/>
                <a:hlinkClick r:id="rId3"/>
              </a:rPr>
              <a:t>ВКонтакте</a:t>
            </a:r>
            <a:r>
              <a:rPr lang="ru-RU" sz="1400" u="sng" dirty="0">
                <a:solidFill>
                  <a:srgbClr val="0563C1"/>
                </a:solidFill>
                <a:effectLst/>
                <a:latin typeface="a_AvanteInt" panose="020B0302020202020204" pitchFamily="34" charset="-52"/>
                <a:ea typeface="Calibri" panose="020F0502020204030204" pitchFamily="34" charset="0"/>
                <a:cs typeface="Times New Roman" panose="02020603050405020304" pitchFamily="18" charset="0"/>
              </a:rPr>
              <a:t>, пополняется </a:t>
            </a:r>
            <a:r>
              <a:rPr lang="ru-RU" sz="1400" dirty="0">
                <a:effectLst/>
                <a:latin typeface="a_AvanteInt" panose="020B0302020202020204" pitchFamily="34" charset="-52"/>
                <a:ea typeface="Calibri" panose="020F0502020204030204" pitchFamily="34" charset="0"/>
                <a:cs typeface="Times New Roman" panose="02020603050405020304" pitchFamily="18" charset="0"/>
              </a:rPr>
              <a:t>видеоархив организации на </a:t>
            </a:r>
            <a:r>
              <a:rPr lang="en-US" sz="1400" u="sng"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4"/>
              </a:rPr>
              <a:t>YouTube</a:t>
            </a:r>
            <a:r>
              <a:rPr lang="ru-RU" sz="1400" u="sng" dirty="0">
                <a:solidFill>
                  <a:srgbClr val="0563C1"/>
                </a:solidFill>
                <a:effectLst/>
                <a:latin typeface="a_AvanteInt" panose="020B0302020202020204" pitchFamily="34" charset="-52"/>
                <a:ea typeface="Calibri" panose="020F0502020204030204" pitchFamily="34" charset="0"/>
                <a:cs typeface="Times New Roman" panose="02020603050405020304" pitchFamily="18" charset="0"/>
              </a:rPr>
              <a:t>.</a:t>
            </a:r>
            <a:r>
              <a:rPr lang="ru-RU" sz="1400" u="sng" dirty="0">
                <a:solidFill>
                  <a:srgbClr val="0563C1"/>
                </a:solidFill>
                <a:latin typeface="a_AvanteInt" panose="020B0302020202020204" pitchFamily="34" charset="-52"/>
                <a:ea typeface="Calibri" panose="020F0502020204030204" pitchFamily="34" charset="0"/>
                <a:cs typeface="Times New Roman" panose="02020603050405020304" pitchFamily="18" charset="0"/>
              </a:rPr>
              <a:t/>
            </a:r>
            <a:br>
              <a:rPr lang="ru-RU" sz="1400" u="sng" dirty="0">
                <a:solidFill>
                  <a:srgbClr val="0563C1"/>
                </a:solidFill>
                <a:latin typeface="a_AvanteInt" panose="020B0302020202020204" pitchFamily="34" charset="-52"/>
                <a:ea typeface="Calibri" panose="020F0502020204030204" pitchFamily="34" charset="0"/>
                <a:cs typeface="Times New Roman" panose="02020603050405020304" pitchFamily="18" charset="0"/>
              </a:rPr>
            </a:br>
            <a:r>
              <a:rPr lang="ru-RU" sz="1400" dirty="0">
                <a:effectLst/>
                <a:latin typeface="a_AvanteInt" panose="020B0302020202020204" pitchFamily="34" charset="-52"/>
                <a:ea typeface="Calibri" panose="020F0502020204030204" pitchFamily="34" charset="0"/>
                <a:cs typeface="Times New Roman" panose="02020603050405020304" pitchFamily="18" charset="0"/>
              </a:rPr>
              <a:t>При этом сохраняется проблема пассивности в медийном поле большинства региональных и территориальных организаций профсоюза. Образцовыми можно назвать только сайты Нижегородской и Томской организаций, у остальных интернет-ресурсы или отсутствуют, или пополняются нерегулярно и не отражают деятельность организаций и ситуацию на местах. </a:t>
            </a:r>
            <a:r>
              <a:rPr lang="ru-RU" sz="1400" dirty="0" err="1">
                <a:effectLst/>
                <a:latin typeface="a_AvanteInt" panose="020B0302020202020204" pitchFamily="34" charset="-52"/>
                <a:ea typeface="Calibri" panose="020F0502020204030204" pitchFamily="34" charset="0"/>
                <a:cs typeface="Times New Roman" panose="02020603050405020304" pitchFamily="18" charset="0"/>
              </a:rPr>
              <a:t>Информкомиссия</a:t>
            </a:r>
            <a:r>
              <a:rPr lang="ru-RU" sz="1400" dirty="0">
                <a:effectLst/>
                <a:latin typeface="a_AvanteInt" panose="020B0302020202020204" pitchFamily="34" charset="-52"/>
                <a:ea typeface="Calibri" panose="020F0502020204030204" pitchFamily="34" charset="0"/>
                <a:cs typeface="Times New Roman" panose="02020603050405020304" pitchFamily="18" charset="0"/>
              </a:rPr>
              <a:t> пытается переломить ситуацию с недостаточной активностью в работе нашей внутренней сети. Было организовано заслушивание и обсуждение отчетов об информационной работе Санкт-Петербургской, Ленинградской, Новосибирской, Дальневосточной региональных организаций.  К работе подключается молодежь, ищутся новые формы освещения профсоюзной деятельности. </a:t>
            </a:r>
            <a:r>
              <a:rPr lang="ru-RU" sz="1400" dirty="0">
                <a:latin typeface="a_AvanteInt" panose="020B0302020202020204" pitchFamily="34" charset="-52"/>
                <a:ea typeface="Calibri" panose="020F0502020204030204" pitchFamily="34" charset="0"/>
                <a:cs typeface="Times New Roman" panose="02020603050405020304" pitchFamily="18" charset="0"/>
              </a:rPr>
              <a:t/>
            </a:r>
            <a:br>
              <a:rPr lang="ru-RU" sz="1400" dirty="0">
                <a:latin typeface="a_AvanteInt" panose="020B0302020202020204" pitchFamily="34" charset="-52"/>
                <a:ea typeface="Calibri" panose="020F0502020204030204" pitchFamily="34" charset="0"/>
                <a:cs typeface="Times New Roman" panose="02020603050405020304" pitchFamily="18" charset="0"/>
              </a:rPr>
            </a:br>
            <a:r>
              <a:rPr lang="ru-RU" sz="1400" dirty="0">
                <a:effectLst/>
                <a:latin typeface="a_AvanteInt" panose="020B0302020202020204" pitchFamily="34" charset="-52"/>
                <a:ea typeface="Calibri" panose="020F0502020204030204" pitchFamily="34" charset="0"/>
                <a:cs typeface="Times New Roman" panose="02020603050405020304" pitchFamily="18" charset="0"/>
              </a:rPr>
              <a:t>К сожалению, значительная часть профактива уделяет мало внимания </a:t>
            </a:r>
            <a:r>
              <a:rPr lang="ru-RU" sz="1400" dirty="0" err="1">
                <a:effectLst/>
                <a:latin typeface="a_AvanteInt" panose="020B0302020202020204" pitchFamily="34" charset="-52"/>
                <a:ea typeface="Calibri" panose="020F0502020204030204" pitchFamily="34" charset="0"/>
                <a:cs typeface="Times New Roman" panose="02020603050405020304" pitchFamily="18" charset="0"/>
              </a:rPr>
              <a:t>информработе</a:t>
            </a:r>
            <a:r>
              <a:rPr lang="ru-RU" sz="1400" dirty="0">
                <a:effectLst/>
                <a:latin typeface="a_AvanteInt" panose="020B0302020202020204" pitchFamily="34" charset="-52"/>
                <a:ea typeface="Calibri" panose="020F0502020204030204" pitchFamily="34" charset="0"/>
                <a:cs typeface="Times New Roman" panose="02020603050405020304" pitchFamily="18" charset="0"/>
              </a:rPr>
              <a:t> и не использует современные методы коммуникации. В большинстве профорганизаций не выполнено решение </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VI</a:t>
            </a:r>
            <a:r>
              <a:rPr lang="ru-RU" sz="1400" dirty="0">
                <a:effectLst/>
                <a:latin typeface="a_AvanteInt" panose="020B0302020202020204" pitchFamily="34" charset="-52"/>
                <a:ea typeface="Calibri" panose="020F0502020204030204" pitchFamily="34" charset="0"/>
                <a:cs typeface="Times New Roman" panose="02020603050405020304" pitchFamily="18" charset="0"/>
              </a:rPr>
              <a:t> Съезда нашего профсоюза - «Необходимо усилить материальное обеспечение информационной работы во всех звеньях профсоюза». Информационная сеть профсоюза не выстроена. В результате многие коллективы плохо информированы о работе профсоюза и реальной ситуации в науке. Это снижает мотивацию профсоюзного членства, подрывает авторитет нашего профсоюза и ослабляет эффективность его солидарных действий.  </a:t>
            </a:r>
            <a:r>
              <a:rPr lang="ru-RU" sz="1400" dirty="0">
                <a:solidFill>
                  <a:srgbClr val="FF0000"/>
                </a:solidFill>
                <a:effectLst/>
                <a:latin typeface="a_AvanteInt" panose="020B0302020202020204" pitchFamily="34" charset="-52"/>
                <a:ea typeface="Calibri" panose="020F0502020204030204" pitchFamily="34" charset="0"/>
                <a:cs typeface="Times New Roman" panose="02020603050405020304" pitchFamily="18" charset="0"/>
              </a:rPr>
              <a:t/>
            </a:r>
            <a:br>
              <a:rPr lang="ru-RU" sz="1400" dirty="0">
                <a:solidFill>
                  <a:srgbClr val="FF0000"/>
                </a:solidFill>
                <a:effectLst/>
                <a:latin typeface="a_AvanteInt" panose="020B0302020202020204" pitchFamily="34" charset="-52"/>
                <a:ea typeface="Calibri" panose="020F0502020204030204" pitchFamily="34" charset="0"/>
                <a:cs typeface="Times New Roman" panose="02020603050405020304" pitchFamily="18" charset="0"/>
              </a:rPr>
            </a:br>
            <a:r>
              <a:rPr lang="ru-RU" sz="1400" dirty="0">
                <a:effectLst/>
                <a:latin typeface="a_AvanteInt" panose="020B0302020202020204" pitchFamily="34" charset="-52"/>
                <a:ea typeface="Calibri" panose="020F0502020204030204" pitchFamily="34" charset="0"/>
                <a:cs typeface="Times New Roman" panose="02020603050405020304" pitchFamily="18" charset="0"/>
              </a:rPr>
              <a:t>Таким образом, мы так и не смогли обеспечить необходимый уровень коммуникации профорганизаций и наладить эффективное взаимодействие всех звеньев профактива с общественностью. Новому составу руководства профсоюза стоит обратить на это направление работы особое внимание.  </a:t>
            </a:r>
          </a:p>
          <a:p>
            <a:pPr algn="just">
              <a:lnSpc>
                <a:spcPct val="100000"/>
              </a:lnSpc>
              <a:spcAft>
                <a:spcPts val="800"/>
              </a:spcAft>
            </a:pPr>
            <a:r>
              <a:rPr lang="ru-RU" sz="1400" b="1" dirty="0">
                <a:effectLst/>
                <a:latin typeface="a_AvanteInt" panose="020B0302020202020204" pitchFamily="34" charset="-52"/>
                <a:ea typeface="Calibri" panose="020F0502020204030204" pitchFamily="34" charset="0"/>
                <a:cs typeface="Times New Roman" panose="02020603050405020304" pitchFamily="18" charset="0"/>
              </a:rPr>
              <a:t> </a:t>
            </a:r>
            <a:endParaRPr lang="ru-RU" sz="1400" dirty="0">
              <a:effectLst/>
              <a:latin typeface="a_AvanteInt" panose="020B0302020202020204" pitchFamily="34" charset="-52"/>
              <a:ea typeface="Calibri" panose="020F0502020204030204" pitchFamily="34" charset="0"/>
              <a:cs typeface="Times New Roman" panose="02020603050405020304" pitchFamily="18" charset="0"/>
            </a:endParaRPr>
          </a:p>
          <a:p>
            <a:pPr>
              <a:lnSpc>
                <a:spcPct val="100000"/>
              </a:lnSpc>
            </a:pPr>
            <a:endParaRPr lang="ru-RU" sz="1500" dirty="0">
              <a:latin typeface="a_AvanteInt" panose="020B0302020202020204" pitchFamily="34" charset="-52"/>
            </a:endParaRPr>
          </a:p>
        </p:txBody>
      </p:sp>
      <p:pic>
        <p:nvPicPr>
          <p:cNvPr id="4" name="Рисунок 3">
            <a:extLst>
              <a:ext uri="{FF2B5EF4-FFF2-40B4-BE49-F238E27FC236}">
                <a16:creationId xmlns:a16="http://schemas.microsoft.com/office/drawing/2014/main" xmlns="" id="{3EA45108-7CF5-413D-AAC3-1C3982DD236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4692" y="82495"/>
            <a:ext cx="2770908" cy="14232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71304389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C3498610-E236-4FDD-ADF8-D2E7C938D38D}"/>
              </a:ext>
            </a:extLst>
          </p:cNvPr>
          <p:cNvSpPr>
            <a:spLocks noGrp="1"/>
          </p:cNvSpPr>
          <p:nvPr>
            <p:ph type="title"/>
          </p:nvPr>
        </p:nvSpPr>
        <p:spPr>
          <a:xfrm>
            <a:off x="1944994" y="1683765"/>
            <a:ext cx="9561206" cy="736051"/>
          </a:xfrm>
        </p:spPr>
        <p:txBody>
          <a:bodyPr>
            <a:normAutofit fontScale="90000"/>
          </a:bodyPr>
          <a:lstStyle/>
          <a:p>
            <a:pPr indent="450215">
              <a:lnSpc>
                <a:spcPct val="105000"/>
              </a:lnSpc>
              <a:spcBef>
                <a:spcPts val="400"/>
              </a:spcBef>
              <a:spcAft>
                <a:spcPts val="400"/>
              </a:spcAft>
            </a:pPr>
            <a:r>
              <a:rPr lang="ru-RU" b="1" dirty="0">
                <a:solidFill>
                  <a:schemeClr val="accent1">
                    <a:lumMod val="75000"/>
                  </a:schemeClr>
                </a:solidFill>
                <a:effectLst/>
                <a:latin typeface="Century Gothic (Заголовки)"/>
                <a:ea typeface="Calibri" panose="020F0502020204030204" pitchFamily="34" charset="0"/>
                <a:cs typeface="Times New Roman" panose="02020603050405020304" pitchFamily="18" charset="0"/>
              </a:rPr>
              <a:t>Обеспечение сотрудников </a:t>
            </a:r>
            <a:br>
              <a:rPr lang="ru-RU" b="1" dirty="0">
                <a:solidFill>
                  <a:schemeClr val="accent1">
                    <a:lumMod val="75000"/>
                  </a:schemeClr>
                </a:solidFill>
                <a:effectLst/>
                <a:latin typeface="Century Gothic (Заголовки)"/>
                <a:ea typeface="Calibri" panose="020F0502020204030204" pitchFamily="34" charset="0"/>
                <a:cs typeface="Times New Roman" panose="02020603050405020304" pitchFamily="18" charset="0"/>
              </a:rPr>
            </a:br>
            <a:r>
              <a:rPr lang="ru-RU" b="1" dirty="0">
                <a:solidFill>
                  <a:schemeClr val="accent1">
                    <a:lumMod val="75000"/>
                  </a:schemeClr>
                </a:solidFill>
                <a:effectLst/>
                <a:latin typeface="Century Gothic (Заголовки)"/>
                <a:ea typeface="Calibri" panose="020F0502020204030204" pitchFamily="34" charset="0"/>
                <a:cs typeface="Times New Roman" panose="02020603050405020304" pitchFamily="18" charset="0"/>
              </a:rPr>
              <a:t>жильём</a:t>
            </a:r>
            <a:r>
              <a:rPr lang="ru-RU" dirty="0">
                <a:solidFill>
                  <a:schemeClr val="accent1">
                    <a:lumMod val="75000"/>
                  </a:schemeClr>
                </a:solidFill>
                <a:effectLst/>
                <a:latin typeface="Century Gothic (Заголовки)"/>
                <a:ea typeface="Calibri" panose="020F0502020204030204" pitchFamily="34" charset="0"/>
                <a:cs typeface="Times New Roman" panose="02020603050405020304" pitchFamily="18" charset="0"/>
              </a:rPr>
              <a:t> </a:t>
            </a:r>
            <a:r>
              <a:rPr lang="ru-RU" sz="1800" dirty="0">
                <a:effectLst/>
                <a:latin typeface="Calibri" panose="020F0502020204030204" pitchFamily="34" charset="0"/>
                <a:ea typeface="Calibri" panose="020F0502020204030204" pitchFamily="34" charset="0"/>
                <a:cs typeface="Times New Roman" panose="02020603050405020304" pitchFamily="18" charset="0"/>
              </a:rPr>
              <a:t/>
            </a:r>
            <a:br>
              <a:rPr lang="ru-RU" sz="1800" dirty="0">
                <a:effectLst/>
                <a:latin typeface="Calibri" panose="020F0502020204030204" pitchFamily="34" charset="0"/>
                <a:ea typeface="Calibri" panose="020F0502020204030204" pitchFamily="34" charset="0"/>
                <a:cs typeface="Times New Roman" panose="02020603050405020304" pitchFamily="18" charset="0"/>
              </a:rPr>
            </a:b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a:effectLst/>
                <a:latin typeface="Calibri" panose="020F0502020204030204" pitchFamily="34" charset="0"/>
                <a:ea typeface="Calibri" panose="020F0502020204030204" pitchFamily="34" charset="0"/>
                <a:cs typeface="Times New Roman" panose="02020603050405020304" pitchFamily="18" charset="0"/>
              </a:rPr>
              <a:t/>
            </a:r>
            <a:br>
              <a:rPr lang="ru-RU" sz="1800" dirty="0">
                <a:effectLst/>
                <a:latin typeface="Calibri" panose="020F0502020204030204" pitchFamily="34" charset="0"/>
                <a:ea typeface="Calibri" panose="020F0502020204030204" pitchFamily="34" charset="0"/>
                <a:cs typeface="Times New Roman" panose="02020603050405020304" pitchFamily="18" charset="0"/>
              </a:rPr>
            </a:br>
            <a:endParaRPr lang="ru-RU" dirty="0"/>
          </a:p>
        </p:txBody>
      </p:sp>
      <p:sp>
        <p:nvSpPr>
          <p:cNvPr id="3" name="Объект 2">
            <a:extLst>
              <a:ext uri="{FF2B5EF4-FFF2-40B4-BE49-F238E27FC236}">
                <a16:creationId xmlns:a16="http://schemas.microsoft.com/office/drawing/2014/main" xmlns="" id="{A29A1EF8-CDD1-45DC-83F5-0988F5C36664}"/>
              </a:ext>
            </a:extLst>
          </p:cNvPr>
          <p:cNvSpPr>
            <a:spLocks noGrp="1"/>
          </p:cNvSpPr>
          <p:nvPr>
            <p:ph idx="1"/>
          </p:nvPr>
        </p:nvSpPr>
        <p:spPr>
          <a:xfrm>
            <a:off x="685800" y="2194560"/>
            <a:ext cx="10820400" cy="4736693"/>
          </a:xfrm>
        </p:spPr>
        <p:txBody>
          <a:bodyPr>
            <a:normAutofit fontScale="62500" lnSpcReduction="20000"/>
          </a:bodyPr>
          <a:lstStyle/>
          <a:p>
            <a:pPr>
              <a:lnSpc>
                <a:spcPct val="120000"/>
              </a:lnSpc>
              <a:spcBef>
                <a:spcPts val="400"/>
              </a:spcBef>
              <a:spcAft>
                <a:spcPts val="400"/>
              </a:spcAft>
            </a:pPr>
            <a:r>
              <a:rPr lang="ru-RU" sz="2300" b="1" dirty="0">
                <a:effectLst/>
                <a:latin typeface="a_AvanteInt" panose="020B0302020202020204" pitchFamily="34" charset="-52"/>
                <a:ea typeface="Calibri" panose="020F0502020204030204" pitchFamily="34" charset="0"/>
                <a:cs typeface="Times New Roman" panose="02020603050405020304" pitchFamily="18" charset="0"/>
              </a:rPr>
              <a:t>1. Жилищные сертификаты для молодых ученых. </a:t>
            </a:r>
            <a:br>
              <a:rPr lang="ru-RU" sz="2300" b="1" dirty="0">
                <a:effectLst/>
                <a:latin typeface="a_AvanteInt" panose="020B0302020202020204" pitchFamily="34" charset="-52"/>
                <a:ea typeface="Calibri" panose="020F0502020204030204" pitchFamily="34" charset="0"/>
                <a:cs typeface="Times New Roman" panose="02020603050405020304" pitchFamily="18" charset="0"/>
              </a:rPr>
            </a:br>
            <a:r>
              <a:rPr lang="ru-RU" sz="2300" dirty="0">
                <a:effectLst/>
                <a:latin typeface="a_AvanteInt" panose="020B0302020202020204" pitchFamily="34" charset="-52"/>
                <a:ea typeface="Calibri" panose="020F0502020204030204" pitchFamily="34" charset="0"/>
                <a:cs typeface="Times New Roman" panose="02020603050405020304" pitchFamily="18" charset="0"/>
              </a:rPr>
              <a:t>Постоянно, в течение всего отчётного периода </a:t>
            </a:r>
            <a:r>
              <a:rPr lang="ru-RU" sz="2300" dirty="0" err="1">
                <a:effectLst/>
                <a:latin typeface="a_AvanteInt" panose="020B0302020202020204" pitchFamily="34" charset="-52"/>
                <a:ea typeface="Calibri" panose="020F0502020204030204" pitchFamily="34" charset="0"/>
                <a:cs typeface="Times New Roman" panose="02020603050405020304" pitchFamily="18" charset="0"/>
              </a:rPr>
              <a:t>Жилишной</a:t>
            </a:r>
            <a:r>
              <a:rPr lang="ru-RU" sz="2300" dirty="0">
                <a:effectLst/>
                <a:latin typeface="a_AvanteInt" panose="020B0302020202020204" pitchFamily="34" charset="-52"/>
                <a:ea typeface="Calibri" panose="020F0502020204030204" pitchFamily="34" charset="0"/>
                <a:cs typeface="Times New Roman" panose="02020603050405020304" pitchFamily="18" charset="0"/>
              </a:rPr>
              <a:t> комиссией профсоюза   велась большая информационная работа по разъяснению правил подачи заявок и сбору пакета документов на сертификаты  – как непосредственно с молодыми учёными, так и путем проведения учебных семинаров в основных академических центрах России Это очень важный аспект учитывая сложность в подготовке пакета документов. Во многом организационная работа по подготовке распределения сертификатов как в ФАНО России, так и теперь в Минобрнауки велась нашей жилищной комиссией. </a:t>
            </a:r>
            <a:r>
              <a:rPr lang="ru-RU" sz="2300" dirty="0">
                <a:effectLst/>
                <a:latin typeface="a_AvanteInt" panose="020B0302020202020204" pitchFamily="34" charset="-52"/>
                <a:ea typeface="Times New Roman" panose="02020603050405020304" pitchFamily="18" charset="0"/>
              </a:rPr>
              <a:t>Можно считать это направление работы хорошо отлаженным.</a:t>
            </a:r>
          </a:p>
          <a:p>
            <a:pPr marL="270510">
              <a:lnSpc>
                <a:spcPct val="120000"/>
              </a:lnSpc>
            </a:pPr>
            <a:r>
              <a:rPr lang="ru-RU" sz="2300" dirty="0">
                <a:effectLst/>
                <a:latin typeface="a_AvanteInt" panose="020B0302020202020204" pitchFamily="34" charset="-52"/>
                <a:ea typeface="Calibri" panose="020F0502020204030204" pitchFamily="34" charset="0"/>
                <a:cs typeface="Times New Roman" panose="02020603050405020304" pitchFamily="18" charset="0"/>
              </a:rPr>
              <a:t>2.</a:t>
            </a:r>
            <a:r>
              <a:rPr lang="ru-RU" sz="2300" b="1" dirty="0">
                <a:effectLst/>
                <a:latin typeface="a_AvanteInt" panose="020B0302020202020204" pitchFamily="34" charset="-52"/>
                <a:ea typeface="Calibri" panose="020F0502020204030204" pitchFamily="34" charset="0"/>
                <a:cs typeface="Times New Roman" panose="02020603050405020304" pitchFamily="18" charset="0"/>
              </a:rPr>
              <a:t> ЖСК.</a:t>
            </a:r>
            <a:r>
              <a:rPr lang="ru-RU" sz="2300" dirty="0">
                <a:effectLst/>
                <a:latin typeface="a_AvanteInt" panose="020B0302020202020204" pitchFamily="34" charset="-52"/>
                <a:ea typeface="Times New Roman" panose="02020603050405020304" pitchFamily="18" charset="0"/>
              </a:rPr>
              <a:t> Благодаря большой информационной и консультационной работе (семинары, выступления в коллективах, публикации в прессе, выезды на места) удалось добиться существенных результатов в организации строительства как многоквартирных, так и индивидуальных жилых домов в рамках ЖСК, создаваемых в соответствии с ФЗ-161 от 24 июля 2008 г.. Осенью 2017 г. был принят в эксплуатацию первенец академического кооперативного движения коттеджный поселок "Веста" в Новосибирске. Впоследствии были построены многоквартирные дома в Красноярске, Томске и Новосибирске. Медленно, но продвигаются проекты такого рода во Владивостоке (ЖСК "Остров") и, опять же в Новосибирске (ЖСК "Сигма", первый созданный академический кооператив).</a:t>
            </a:r>
          </a:p>
          <a:p>
            <a:pPr marL="270510">
              <a:lnSpc>
                <a:spcPct val="120000"/>
              </a:lnSpc>
            </a:pPr>
            <a:r>
              <a:rPr lang="ru-RU" sz="2300" b="1" dirty="0">
                <a:effectLst/>
                <a:latin typeface="a_AvanteInt" panose="020B0302020202020204" pitchFamily="34" charset="-52"/>
                <a:ea typeface="Times New Roman" panose="02020603050405020304" pitchFamily="18" charset="0"/>
              </a:rPr>
              <a:t>3. Служебное жилье. </a:t>
            </a:r>
            <a:r>
              <a:rPr lang="ru-RU" sz="2300" dirty="0">
                <a:effectLst/>
                <a:latin typeface="a_AvanteInt" panose="020B0302020202020204" pitchFamily="34" charset="-52"/>
                <a:ea typeface="Times New Roman" panose="02020603050405020304" pitchFamily="18" charset="0"/>
              </a:rPr>
              <a:t>Много проблем с недостроем, идет непрерывная борьба с выселением сотрудников из квартир. 	</a:t>
            </a:r>
            <a:endParaRPr lang="ru-RU" sz="2300" dirty="0">
              <a:effectLst/>
              <a:latin typeface="a_AvanteInt" panose="020B0302020202020204" pitchFamily="34" charset="-52"/>
              <a:ea typeface="Calibri" panose="020F0502020204030204" pitchFamily="34" charset="0"/>
              <a:cs typeface="Times New Roman" panose="02020603050405020304" pitchFamily="18" charset="0"/>
            </a:endParaRPr>
          </a:p>
          <a:p>
            <a:endParaRPr lang="ru-RU" dirty="0"/>
          </a:p>
        </p:txBody>
      </p:sp>
      <p:pic>
        <p:nvPicPr>
          <p:cNvPr id="4" name="Рисунок 3">
            <a:extLst>
              <a:ext uri="{FF2B5EF4-FFF2-40B4-BE49-F238E27FC236}">
                <a16:creationId xmlns:a16="http://schemas.microsoft.com/office/drawing/2014/main" xmlns="" id="{728046EB-6F32-41DF-B3CC-D50B27FE5D7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4692" y="82495"/>
            <a:ext cx="2770908" cy="14232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63291154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6C474033-0488-4D1F-A1F9-995F9811B129}"/>
              </a:ext>
            </a:extLst>
          </p:cNvPr>
          <p:cNvSpPr>
            <a:spLocks noGrp="1"/>
          </p:cNvSpPr>
          <p:nvPr>
            <p:ph type="title"/>
          </p:nvPr>
        </p:nvSpPr>
        <p:spPr>
          <a:xfrm>
            <a:off x="2895600" y="1138221"/>
            <a:ext cx="8610600" cy="1293028"/>
          </a:xfrm>
        </p:spPr>
        <p:txBody>
          <a:bodyPr>
            <a:normAutofit/>
          </a:bodyPr>
          <a:lstStyle/>
          <a:p>
            <a:r>
              <a:rPr lang="ru-RU" b="1" dirty="0">
                <a:solidFill>
                  <a:schemeClr val="accent1">
                    <a:lumMod val="75000"/>
                  </a:schemeClr>
                </a:solidFill>
                <a:effectLst/>
                <a:latin typeface="Century Gothic (Заголовки)"/>
                <a:ea typeface="Times New Roman" panose="02020603050405020304" pitchFamily="18" charset="0"/>
              </a:rPr>
              <a:t>Работа с молодежью</a:t>
            </a:r>
            <a:r>
              <a:rPr lang="ru-RU" dirty="0">
                <a:effectLst/>
                <a:latin typeface="Century Gothic (Заголовки)"/>
                <a:ea typeface="Times New Roman" panose="02020603050405020304" pitchFamily="18" charset="0"/>
              </a:rPr>
              <a:t/>
            </a:r>
            <a:br>
              <a:rPr lang="ru-RU" dirty="0">
                <a:effectLst/>
                <a:latin typeface="Century Gothic (Заголовки)"/>
                <a:ea typeface="Times New Roman" panose="02020603050405020304" pitchFamily="18" charset="0"/>
              </a:rPr>
            </a:br>
            <a:endParaRPr lang="ru-RU" dirty="0">
              <a:latin typeface="Century Gothic (Заголовки)"/>
            </a:endParaRPr>
          </a:p>
        </p:txBody>
      </p:sp>
      <p:sp>
        <p:nvSpPr>
          <p:cNvPr id="3" name="Объект 2">
            <a:extLst>
              <a:ext uri="{FF2B5EF4-FFF2-40B4-BE49-F238E27FC236}">
                <a16:creationId xmlns:a16="http://schemas.microsoft.com/office/drawing/2014/main" xmlns="" id="{01C68B64-2475-4CFE-9777-830E5F3A99DB}"/>
              </a:ext>
            </a:extLst>
          </p:cNvPr>
          <p:cNvSpPr>
            <a:spLocks noGrp="1"/>
          </p:cNvSpPr>
          <p:nvPr>
            <p:ph idx="1"/>
          </p:nvPr>
        </p:nvSpPr>
        <p:spPr>
          <a:xfrm>
            <a:off x="838200" y="2106873"/>
            <a:ext cx="10515600" cy="4767263"/>
          </a:xfrm>
        </p:spPr>
        <p:txBody>
          <a:bodyPr>
            <a:noAutofit/>
          </a:bodyPr>
          <a:lstStyle/>
          <a:p>
            <a:r>
              <a:rPr lang="ru-RU" sz="1800" dirty="0">
                <a:effectLst/>
                <a:latin typeface="a_AvanteInt" panose="020B0302020202020204" pitchFamily="34" charset="-52"/>
                <a:ea typeface="Calibri" panose="020F0502020204030204" pitchFamily="34" charset="0"/>
              </a:rPr>
              <a:t> За прошедший период молодежная комиссия, безусловно, активизировала свою работу. Была разработана Концепция молодежной политики профсоюза.  Совместно с СМУ было проведено 4 межрегиональных молодежных научно-практических конференции в п. Варнавино (Нижегородская обл.) и 2 Северо-западных семинара в С-Петербурге. Начался хоть какой-то диалог с молодежью. В ряде городов России были проведены круглые столы по теме "Полезные аспекты взаимодействия СМУ с профсоюзами. Было проведено анкетирование молодых учёных по вопросу мотивации членства в профсоюзе. Существенную роль играет использование возможностей нашей жилищной комиссии, проводящей большую работу по разъяснению и поддержке молодых ученых при оформлении документов на получение жилищных сертификатов.  В результате этой деятельности мы хотя бы стали получать позицию, требования от молодых ученых. В дальнейшем эта работа развивалась: были созданы 2 молодежных объединения – КОМПАС в Москве (руководитель Антипина О.В.) и ОПТИМУС-Волга в Поволжье (руководитель Богданов А.В.), которые популярны и активно работают.  Молодежь стала активнее участвовать в работе наших совещаний и конференций. К сожалению, пока все-таки ее участие в работе нашего профсоюза невелико. Возможно, это связано и с тем, что старое поколение, по-моему, не очень охотно пропускает молодежь в наши руководящие органы и вообще не всегда идет с ними на рабочий контакт.</a:t>
            </a:r>
            <a:br>
              <a:rPr lang="ru-RU" sz="1800" dirty="0">
                <a:effectLst/>
                <a:latin typeface="a_AvanteInt" panose="020B0302020202020204" pitchFamily="34" charset="-52"/>
                <a:ea typeface="Calibri" panose="020F0502020204030204" pitchFamily="34" charset="0"/>
              </a:rPr>
            </a:br>
            <a:endParaRPr lang="ru-RU" sz="1800" dirty="0">
              <a:latin typeface="a_AvanteInt" panose="020B0302020202020204" pitchFamily="34" charset="-52"/>
            </a:endParaRPr>
          </a:p>
        </p:txBody>
      </p:sp>
      <p:pic>
        <p:nvPicPr>
          <p:cNvPr id="4" name="Рисунок 3">
            <a:extLst>
              <a:ext uri="{FF2B5EF4-FFF2-40B4-BE49-F238E27FC236}">
                <a16:creationId xmlns:a16="http://schemas.microsoft.com/office/drawing/2014/main" xmlns="" id="{BC1C05EB-400C-4AD1-B4CD-22124010DF4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4692" y="82495"/>
            <a:ext cx="2770908" cy="14232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98422078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xmlns="" id="{E0FF003E-B334-4B47-B2A7-5A961BFC0A9C}"/>
              </a:ext>
            </a:extLst>
          </p:cNvPr>
          <p:cNvSpPr>
            <a:spLocks noGrp="1"/>
          </p:cNvSpPr>
          <p:nvPr>
            <p:ph idx="1"/>
          </p:nvPr>
        </p:nvSpPr>
        <p:spPr>
          <a:xfrm>
            <a:off x="580972" y="2428272"/>
            <a:ext cx="10772828" cy="4802187"/>
          </a:xfrm>
        </p:spPr>
        <p:txBody>
          <a:bodyPr>
            <a:normAutofit fontScale="70000" lnSpcReduction="20000"/>
          </a:bodyPr>
          <a:lstStyle/>
          <a:p>
            <a:pPr indent="540385">
              <a:lnSpc>
                <a:spcPct val="105000"/>
              </a:lnSpc>
              <a:spcAft>
                <a:spcPts val="800"/>
              </a:spcAft>
            </a:pPr>
            <a:r>
              <a:rPr lang="ru-RU" sz="2100" dirty="0">
                <a:effectLst/>
                <a:latin typeface="a_AvanteInt" panose="020B0302020202020204" pitchFamily="34" charset="-52"/>
                <a:ea typeface="Calibri" panose="020F0502020204030204" pitchFamily="34" charset="0"/>
              </a:rPr>
              <a:t>Велась стандартная работа по взаимодействию с Всемирной Федерацией Научных Работников. К сожалению, наше взаимодействие с белорусскими коллегами стало менее активным – в связи с перестройкой в их профсоюзах. В феврале 2018 года было заключено соглашение с профсоюзом работников Академии Наук Азербайджана. </a:t>
            </a:r>
            <a:br>
              <a:rPr lang="ru-RU" sz="2100" dirty="0">
                <a:effectLst/>
                <a:latin typeface="a_AvanteInt" panose="020B0302020202020204" pitchFamily="34" charset="-52"/>
                <a:ea typeface="Calibri" panose="020F0502020204030204" pitchFamily="34" charset="0"/>
              </a:rPr>
            </a:br>
            <a:r>
              <a:rPr lang="ru-RU" sz="2100" dirty="0">
                <a:effectLst/>
                <a:latin typeface="a_AvanteInt" panose="020B0302020202020204" pitchFamily="34" charset="-52"/>
                <a:ea typeface="Calibri" panose="020F0502020204030204" pitchFamily="34" charset="0"/>
                <a:cs typeface="Times New Roman" panose="02020603050405020304" pitchFamily="18" charset="0"/>
              </a:rPr>
              <a:t>Продолжилось взаимодействие с РКК-Наука, руководитель которого – </a:t>
            </a:r>
            <a:r>
              <a:rPr lang="ru-RU" sz="2100" dirty="0" err="1">
                <a:effectLst/>
                <a:latin typeface="a_AvanteInt" panose="020B0302020202020204" pitchFamily="34" charset="-52"/>
                <a:ea typeface="Calibri" panose="020F0502020204030204" pitchFamily="34" charset="0"/>
                <a:cs typeface="Times New Roman" panose="02020603050405020304" pitchFamily="18" charset="0"/>
              </a:rPr>
              <a:t>А.С.Миронов</a:t>
            </a:r>
            <a:r>
              <a:rPr lang="ru-RU" sz="2100" dirty="0">
                <a:effectLst/>
                <a:latin typeface="a_AvanteInt" panose="020B0302020202020204" pitchFamily="34" charset="-52"/>
                <a:ea typeface="Calibri" panose="020F0502020204030204" pitchFamily="34" charset="0"/>
                <a:cs typeface="Times New Roman" panose="02020603050405020304" pitchFamily="18" charset="0"/>
              </a:rPr>
              <a:t>, является членом нашего профсоюза избран делегатом нашего Съезда и участвует в его работе. Профсоюз работников вузов «Университетская солидарность», входящий в структуру Конфедерации труда России, оказывал нам поддержку при проведении массовой акции за увеличение финансирования науки в 2017 году. Его представители участвовали в ряде мероприятий, организуемых Профсоюзом, наши представители в 2018 приняли участие в работе на семинаре руководителей их профсоюзных </a:t>
            </a:r>
            <a:r>
              <a:rPr lang="ru-RU" sz="2100" dirty="0" err="1">
                <a:effectLst/>
                <a:latin typeface="a_AvanteInt" panose="020B0302020202020204" pitchFamily="34" charset="-52"/>
                <a:ea typeface="Calibri" panose="020F0502020204030204" pitchFamily="34" charset="0"/>
                <a:cs typeface="Times New Roman" panose="02020603050405020304" pitchFamily="18" charset="0"/>
              </a:rPr>
              <a:t>организаций.В</a:t>
            </a:r>
            <a:r>
              <a:rPr lang="ru-RU" sz="2100" dirty="0">
                <a:effectLst/>
                <a:latin typeface="a_AvanteInt" panose="020B0302020202020204" pitchFamily="34" charset="-52"/>
                <a:ea typeface="Calibri" panose="020F0502020204030204" pitchFamily="34" charset="0"/>
                <a:cs typeface="Times New Roman" panose="02020603050405020304" pitchFamily="18" charset="0"/>
              </a:rPr>
              <a:t> течение всех лет продолжились контакты с ОНР, движением за возрождение отечественной науки, Обществом 1 июля.  Площадкой взаимодействия с указанными выше профсоюзными объединениями, а также с представителями общественных движений продолжал оставаться КРОН. В 2017 году совместно с РКК-Наука и «Университетской солидарностью Профсоюз организовал включенную в программу очередной сессии КРОН Научно практическую конференцию «Образование и наука: финансирование, организация и оплата труда». Профсоюз также выступал соорганизатором или активным участником ряда тематических секций и круглых столов на сессиях конгресса (в том числе в он-лайн формате в 2021 году) и поддерживал мероприятия КРОН в рамках ежегодных Московского экономического форума и Санкт-Петербургского экономического </a:t>
            </a:r>
            <a:r>
              <a:rPr lang="ru-RU" sz="2100" dirty="0" err="1">
                <a:effectLst/>
                <a:latin typeface="a_AvanteInt" panose="020B0302020202020204" pitchFamily="34" charset="-52"/>
                <a:ea typeface="Calibri" panose="020F0502020204030204" pitchFamily="34" charset="0"/>
                <a:cs typeface="Times New Roman" panose="02020603050405020304" pitchFamily="18" charset="0"/>
              </a:rPr>
              <a:t>конгресса.В</a:t>
            </a:r>
            <a:r>
              <a:rPr lang="ru-RU" sz="2100" dirty="0">
                <a:effectLst/>
                <a:latin typeface="a_AvanteInt" panose="020B0302020202020204" pitchFamily="34" charset="-52"/>
                <a:ea typeface="Calibri" panose="020F0502020204030204" pitchFamily="34" charset="0"/>
                <a:cs typeface="Times New Roman" panose="02020603050405020304" pitchFamily="18" charset="0"/>
              </a:rPr>
              <a:t> рамках взаимодействия с фракциями и депутатами Государственной Думы Профсоюз получал информационные материалы, направлял свои предложения, обращался за депутатскими запросами. Следует отметить конструктивное взаимодействие, сохраняющееся с Российской академией наук. Между Профсоюзом и РАН подписано соглашение. Представители профсоюза участвуют в деятельности Профессоров РАН (</a:t>
            </a:r>
            <a:r>
              <a:rPr lang="ru-RU" sz="2100" dirty="0" err="1">
                <a:effectLst/>
                <a:latin typeface="a_AvanteInt" panose="020B0302020202020204" pitchFamily="34" charset="-52"/>
                <a:ea typeface="Calibri" panose="020F0502020204030204" pitchFamily="34" charset="0"/>
                <a:cs typeface="Times New Roman" panose="02020603050405020304" pitchFamily="18" charset="0"/>
              </a:rPr>
              <a:t>Г.В.Чучева</a:t>
            </a:r>
            <a:r>
              <a:rPr lang="ru-RU" sz="2100" dirty="0">
                <a:effectLst/>
                <a:latin typeface="a_AvanteInt" panose="020B0302020202020204" pitchFamily="34" charset="-52"/>
                <a:ea typeface="Calibri" panose="020F0502020204030204" pitchFamily="34" charset="0"/>
                <a:cs typeface="Times New Roman" panose="02020603050405020304" pitchFamily="18" charset="0"/>
              </a:rPr>
              <a:t>), приглашаются на заседания Президиума РАН и Общие собрания РАН.</a:t>
            </a:r>
          </a:p>
          <a:p>
            <a:endParaRPr lang="ru-RU" dirty="0"/>
          </a:p>
        </p:txBody>
      </p:sp>
      <p:pic>
        <p:nvPicPr>
          <p:cNvPr id="4" name="Рисунок 3">
            <a:extLst>
              <a:ext uri="{FF2B5EF4-FFF2-40B4-BE49-F238E27FC236}">
                <a16:creationId xmlns:a16="http://schemas.microsoft.com/office/drawing/2014/main" xmlns="" id="{E5262241-B580-44BF-837C-1578F0C18A9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020" y="70303"/>
            <a:ext cx="2423436" cy="124477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Заголовок 1">
            <a:extLst>
              <a:ext uri="{FF2B5EF4-FFF2-40B4-BE49-F238E27FC236}">
                <a16:creationId xmlns:a16="http://schemas.microsoft.com/office/drawing/2014/main" xmlns="" id="{F901C90B-4D3D-4214-B831-C918F1E3A775}"/>
              </a:ext>
            </a:extLst>
          </p:cNvPr>
          <p:cNvSpPr>
            <a:spLocks noGrp="1"/>
          </p:cNvSpPr>
          <p:nvPr>
            <p:ph type="title"/>
          </p:nvPr>
        </p:nvSpPr>
        <p:spPr>
          <a:xfrm>
            <a:off x="1960150" y="764373"/>
            <a:ext cx="9546050" cy="1293028"/>
          </a:xfrm>
        </p:spPr>
        <p:txBody>
          <a:bodyPr>
            <a:normAutofit fontScale="90000"/>
          </a:bodyPr>
          <a:lstStyle/>
          <a:p>
            <a:pPr indent="540385">
              <a:lnSpc>
                <a:spcPct val="105000"/>
              </a:lnSpc>
              <a:spcAft>
                <a:spcPts val="800"/>
              </a:spcAft>
            </a:pP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a:effectLst/>
                <a:latin typeface="Calibri" panose="020F0502020204030204" pitchFamily="34" charset="0"/>
                <a:ea typeface="Calibri" panose="020F0502020204030204" pitchFamily="34" charset="0"/>
                <a:cs typeface="Times New Roman" panose="02020603050405020304" pitchFamily="18" charset="0"/>
              </a:rPr>
              <a:t/>
            </a:r>
            <a:br>
              <a:rPr lang="ru-RU" sz="1800" dirty="0">
                <a:effectLst/>
                <a:latin typeface="Calibri" panose="020F0502020204030204" pitchFamily="34" charset="0"/>
                <a:ea typeface="Calibri" panose="020F0502020204030204" pitchFamily="34" charset="0"/>
                <a:cs typeface="Times New Roman" panose="02020603050405020304" pitchFamily="18" charset="0"/>
              </a:rPr>
            </a:br>
            <a:r>
              <a:rPr lang="ru-RU" sz="1800" dirty="0">
                <a:effectLst/>
                <a:latin typeface="Calibri" panose="020F0502020204030204" pitchFamily="34" charset="0"/>
                <a:ea typeface="Calibri" panose="020F0502020204030204" pitchFamily="34" charset="0"/>
                <a:cs typeface="Times New Roman" panose="02020603050405020304" pitchFamily="18" charset="0"/>
              </a:rPr>
              <a:t/>
            </a:r>
            <a:br>
              <a:rPr lang="ru-RU" sz="1800" dirty="0">
                <a:effectLst/>
                <a:latin typeface="Calibri" panose="020F0502020204030204" pitchFamily="34" charset="0"/>
                <a:ea typeface="Calibri" panose="020F0502020204030204" pitchFamily="34" charset="0"/>
                <a:cs typeface="Times New Roman" panose="02020603050405020304" pitchFamily="18" charset="0"/>
              </a:rPr>
            </a:br>
            <a:r>
              <a:rPr lang="ru-RU" sz="3100" b="1" dirty="0">
                <a:solidFill>
                  <a:schemeClr val="accent1">
                    <a:lumMod val="75000"/>
                  </a:schemeClr>
                </a:solidFill>
                <a:effectLst/>
                <a:latin typeface="Century Gothic (Заголовки)"/>
                <a:ea typeface="Calibri" panose="020F0502020204030204" pitchFamily="34" charset="0"/>
                <a:cs typeface="Times New Roman" panose="02020603050405020304" pitchFamily="18" charset="0"/>
              </a:rPr>
              <a:t>Международная деятельность </a:t>
            </a:r>
            <a:br>
              <a:rPr lang="ru-RU" sz="3100" b="1" dirty="0">
                <a:solidFill>
                  <a:schemeClr val="accent1">
                    <a:lumMod val="75000"/>
                  </a:schemeClr>
                </a:solidFill>
                <a:effectLst/>
                <a:latin typeface="Century Gothic (Заголовки)"/>
                <a:ea typeface="Calibri" panose="020F0502020204030204" pitchFamily="34" charset="0"/>
                <a:cs typeface="Times New Roman" panose="02020603050405020304" pitchFamily="18" charset="0"/>
              </a:rPr>
            </a:br>
            <a:r>
              <a:rPr lang="ru-RU" sz="3100" b="1" dirty="0">
                <a:solidFill>
                  <a:schemeClr val="accent1">
                    <a:lumMod val="75000"/>
                  </a:schemeClr>
                </a:solidFill>
                <a:effectLst/>
                <a:latin typeface="Century Gothic (Заголовки)"/>
                <a:ea typeface="Calibri" panose="020F0502020204030204" pitchFamily="34" charset="0"/>
                <a:cs typeface="Times New Roman" panose="02020603050405020304" pitchFamily="18" charset="0"/>
              </a:rPr>
              <a:t>и Взаимодействие с другими профсоюзами, политическими партиями, общественными объединениями, и структурами РАН</a:t>
            </a:r>
            <a:r>
              <a:rPr lang="ru-RU" sz="2700" dirty="0">
                <a:effectLst/>
                <a:latin typeface="Century Gothic (Заголовки)"/>
                <a:ea typeface="Calibri" panose="020F0502020204030204" pitchFamily="34" charset="0"/>
                <a:cs typeface="Times New Roman" panose="02020603050405020304" pitchFamily="18" charset="0"/>
              </a:rPr>
              <a:t/>
            </a:r>
            <a:br>
              <a:rPr lang="ru-RU" sz="2700" dirty="0">
                <a:effectLst/>
                <a:latin typeface="Century Gothic (Заголовки)"/>
                <a:ea typeface="Calibri" panose="020F0502020204030204" pitchFamily="34" charset="0"/>
                <a:cs typeface="Times New Roman" panose="02020603050405020304" pitchFamily="18" charset="0"/>
              </a:rPr>
            </a:br>
            <a:endParaRPr lang="ru-RU" sz="2700" dirty="0">
              <a:latin typeface="Century Gothic (Заголовки)"/>
            </a:endParaRPr>
          </a:p>
        </p:txBody>
      </p:sp>
    </p:spTree>
    <p:extLst>
      <p:ext uri="{BB962C8B-B14F-4D97-AF65-F5344CB8AC3E}">
        <p14:creationId xmlns:p14="http://schemas.microsoft.com/office/powerpoint/2010/main" val="29140429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5059B9B5-FBB0-47A8-B2C3-5A19355ECB24}"/>
              </a:ext>
            </a:extLst>
          </p:cNvPr>
          <p:cNvSpPr>
            <a:spLocks noGrp="1"/>
          </p:cNvSpPr>
          <p:nvPr>
            <p:ph type="title"/>
          </p:nvPr>
        </p:nvSpPr>
        <p:spPr>
          <a:xfrm>
            <a:off x="717030" y="1220890"/>
            <a:ext cx="10515600" cy="1325563"/>
          </a:xfrm>
        </p:spPr>
        <p:txBody>
          <a:bodyPr>
            <a:normAutofit/>
          </a:bodyPr>
          <a:lstStyle/>
          <a:p>
            <a:r>
              <a:rPr lang="ru-RU" b="1" dirty="0">
                <a:solidFill>
                  <a:schemeClr val="accent1">
                    <a:lumMod val="75000"/>
                  </a:schemeClr>
                </a:solidFill>
                <a:effectLst/>
                <a:latin typeface="Century Gothic (Заголовки)"/>
                <a:ea typeface="Calibri" panose="020F0502020204030204" pitchFamily="34" charset="0"/>
              </a:rPr>
              <a:t>Указ Президента РФ </a:t>
            </a:r>
            <a:br>
              <a:rPr lang="ru-RU" b="1" dirty="0">
                <a:solidFill>
                  <a:schemeClr val="accent1">
                    <a:lumMod val="75000"/>
                  </a:schemeClr>
                </a:solidFill>
                <a:effectLst/>
                <a:latin typeface="Century Gothic (Заголовки)"/>
                <a:ea typeface="Calibri" panose="020F0502020204030204" pitchFamily="34" charset="0"/>
              </a:rPr>
            </a:br>
            <a:r>
              <a:rPr lang="ru-RU" b="1" dirty="0">
                <a:solidFill>
                  <a:schemeClr val="accent1">
                    <a:lumMod val="75000"/>
                  </a:schemeClr>
                </a:solidFill>
                <a:effectLst/>
                <a:latin typeface="Century Gothic (Заголовки)"/>
                <a:ea typeface="Calibri" panose="020F0502020204030204" pitchFamily="34" charset="0"/>
              </a:rPr>
              <a:t>и массовые сокращения - 2017 </a:t>
            </a:r>
            <a:r>
              <a:rPr lang="ru-RU" sz="3200" b="1" dirty="0">
                <a:solidFill>
                  <a:schemeClr val="accent1">
                    <a:lumMod val="75000"/>
                  </a:schemeClr>
                </a:solidFill>
                <a:effectLst/>
                <a:latin typeface="Century Gothic (Заголовки)"/>
                <a:ea typeface="Calibri" panose="020F0502020204030204" pitchFamily="34" charset="0"/>
              </a:rPr>
              <a:t>г</a:t>
            </a:r>
            <a:r>
              <a:rPr lang="ru-RU" b="1" dirty="0">
                <a:solidFill>
                  <a:schemeClr val="accent1">
                    <a:lumMod val="75000"/>
                  </a:schemeClr>
                </a:solidFill>
                <a:effectLst/>
                <a:latin typeface="Century Gothic (Заголовки)"/>
                <a:ea typeface="Calibri" panose="020F0502020204030204" pitchFamily="34" charset="0"/>
              </a:rPr>
              <a:t>.</a:t>
            </a:r>
            <a:endParaRPr lang="ru-RU" dirty="0">
              <a:solidFill>
                <a:schemeClr val="accent1">
                  <a:lumMod val="75000"/>
                </a:schemeClr>
              </a:solidFill>
              <a:latin typeface="Century Gothic (Заголовки)"/>
            </a:endParaRPr>
          </a:p>
        </p:txBody>
      </p:sp>
      <p:sp>
        <p:nvSpPr>
          <p:cNvPr id="3" name="Объект 2">
            <a:extLst>
              <a:ext uri="{FF2B5EF4-FFF2-40B4-BE49-F238E27FC236}">
                <a16:creationId xmlns:a16="http://schemas.microsoft.com/office/drawing/2014/main" xmlns="" id="{47CCFA46-AD06-481B-9284-77C43FFB3847}"/>
              </a:ext>
            </a:extLst>
          </p:cNvPr>
          <p:cNvSpPr>
            <a:spLocks noGrp="1"/>
          </p:cNvSpPr>
          <p:nvPr>
            <p:ph idx="1"/>
          </p:nvPr>
        </p:nvSpPr>
        <p:spPr>
          <a:xfrm>
            <a:off x="959370" y="2773427"/>
            <a:ext cx="10394430" cy="3703150"/>
          </a:xfrm>
        </p:spPr>
        <p:txBody>
          <a:bodyPr>
            <a:normAutofit/>
          </a:bodyPr>
          <a:lstStyle/>
          <a:p>
            <a:r>
              <a:rPr lang="ru-RU" sz="1800" dirty="0">
                <a:latin typeface="a_AvanteInt" panose="020B0302020202020204" pitchFamily="34" charset="-52"/>
              </a:rPr>
              <a:t>жесткий график выполнения Указа Президента в 2017г. обострил ситуацию</a:t>
            </a:r>
            <a:br>
              <a:rPr lang="ru-RU" sz="1800" dirty="0">
                <a:latin typeface="a_AvanteInt" panose="020B0302020202020204" pitchFamily="34" charset="-52"/>
              </a:rPr>
            </a:br>
            <a:endParaRPr lang="ru-RU" sz="1800" dirty="0">
              <a:latin typeface="a_AvanteInt" panose="020B0302020202020204" pitchFamily="34" charset="-52"/>
            </a:endParaRPr>
          </a:p>
          <a:p>
            <a:r>
              <a:rPr lang="ru-RU" sz="1800" dirty="0">
                <a:latin typeface="a_AvanteInt" panose="020B0302020202020204" pitchFamily="34" charset="-52"/>
              </a:rPr>
              <a:t>РАН и ФАНО предлагают навести порядок в институтах. </a:t>
            </a:r>
            <a:r>
              <a:rPr lang="ru-RU" sz="1800" dirty="0">
                <a:effectLst/>
                <a:latin typeface="a_AvanteInt" panose="020B0302020202020204" pitchFamily="34" charset="-52"/>
                <a:ea typeface="Calibri" panose="020F0502020204030204" pitchFamily="34" charset="0"/>
                <a:cs typeface="Times New Roman" panose="02020603050405020304" pitchFamily="18" charset="0"/>
              </a:rPr>
              <a:t>Профсоюз, с одной стороны поддержал это, а с другой добивался что бы в институтах их не восприняли как сигнал к необоснованным массовым сокращениям.</a:t>
            </a:r>
            <a:br>
              <a:rPr lang="ru-RU" sz="1800" dirty="0">
                <a:effectLst/>
                <a:latin typeface="a_AvanteInt" panose="020B0302020202020204" pitchFamily="34" charset="-52"/>
                <a:ea typeface="Calibri" panose="020F0502020204030204" pitchFamily="34" charset="0"/>
                <a:cs typeface="Times New Roman" panose="02020603050405020304" pitchFamily="18" charset="0"/>
              </a:rPr>
            </a:br>
            <a:endParaRPr lang="ru-RU" sz="1800" dirty="0">
              <a:effectLst/>
              <a:latin typeface="a_AvanteInt" panose="020B0302020202020204" pitchFamily="34" charset="-52"/>
              <a:ea typeface="Calibri" panose="020F0502020204030204" pitchFamily="34" charset="0"/>
              <a:cs typeface="Times New Roman" panose="02020603050405020304" pitchFamily="18" charset="0"/>
            </a:endParaRPr>
          </a:p>
          <a:p>
            <a:r>
              <a:rPr lang="ru-RU" sz="1800" dirty="0" err="1">
                <a:effectLst/>
                <a:latin typeface="a_AvanteInt" panose="020B0302020202020204" pitchFamily="34" charset="-52"/>
                <a:ea typeface="Calibri" panose="020F0502020204030204" pitchFamily="34" charset="0"/>
              </a:rPr>
              <a:t>ФАНО</a:t>
            </a:r>
            <a:r>
              <a:rPr lang="ru-RU" sz="1800" dirty="0">
                <a:effectLst/>
                <a:latin typeface="a_AvanteInt" panose="020B0302020202020204" pitchFamily="34" charset="-52"/>
                <a:ea typeface="Calibri" panose="020F0502020204030204" pitchFamily="34" charset="0"/>
              </a:rPr>
              <a:t> и профсоюз сумели убедить Правительство о качественном смягчении, принятого ранее Правительством графика выполнения Указа Президента в 2017г </a:t>
            </a:r>
            <a:br>
              <a:rPr lang="ru-RU" sz="1800" dirty="0">
                <a:effectLst/>
                <a:latin typeface="a_AvanteInt" panose="020B0302020202020204" pitchFamily="34" charset="-52"/>
                <a:ea typeface="Calibri" panose="020F0502020204030204" pitchFamily="34" charset="0"/>
              </a:rPr>
            </a:br>
            <a:endParaRPr lang="ru-RU" sz="1800" dirty="0">
              <a:effectLst/>
              <a:latin typeface="a_AvanteInt" panose="020B0302020202020204" pitchFamily="34" charset="-52"/>
              <a:ea typeface="Calibri" panose="020F0502020204030204" pitchFamily="34" charset="0"/>
            </a:endParaRPr>
          </a:p>
          <a:p>
            <a:r>
              <a:rPr lang="ru-RU" sz="1800" dirty="0">
                <a:effectLst/>
                <a:latin typeface="a_AvanteInt" panose="020B0302020202020204" pitchFamily="34" charset="-52"/>
                <a:ea typeface="Calibri" panose="020F0502020204030204" pitchFamily="34" charset="0"/>
              </a:rPr>
              <a:t>удалось выбить дополнительные деньги (помог митинг весной 2017 г.)</a:t>
            </a:r>
            <a:endParaRPr lang="ru-RU" sz="1800" dirty="0">
              <a:effectLst/>
              <a:latin typeface="a_AvanteInt" panose="020B0302020202020204" pitchFamily="34" charset="-52"/>
              <a:ea typeface="Calibri" panose="020F0502020204030204" pitchFamily="34" charset="0"/>
              <a:cs typeface="Times New Roman" panose="02020603050405020304" pitchFamily="18" charset="0"/>
            </a:endParaRPr>
          </a:p>
          <a:p>
            <a:endParaRPr lang="ru-RU" dirty="0"/>
          </a:p>
        </p:txBody>
      </p:sp>
      <p:pic>
        <p:nvPicPr>
          <p:cNvPr id="4" name="Рисунок 3">
            <a:extLst>
              <a:ext uri="{FF2B5EF4-FFF2-40B4-BE49-F238E27FC236}">
                <a16:creationId xmlns:a16="http://schemas.microsoft.com/office/drawing/2014/main" xmlns="" id="{4F477C93-2D39-42D6-B35A-DA1965BEE41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4692" y="82495"/>
            <a:ext cx="2770908" cy="14232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04187147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1F2C4B17-6993-4B1D-BBE6-8013F1C92F9D}"/>
              </a:ext>
            </a:extLst>
          </p:cNvPr>
          <p:cNvSpPr>
            <a:spLocks noGrp="1"/>
          </p:cNvSpPr>
          <p:nvPr>
            <p:ph type="title"/>
          </p:nvPr>
        </p:nvSpPr>
        <p:spPr>
          <a:xfrm>
            <a:off x="2895600" y="1087701"/>
            <a:ext cx="8610600" cy="1293028"/>
          </a:xfrm>
        </p:spPr>
        <p:txBody>
          <a:bodyPr>
            <a:normAutofit/>
          </a:bodyPr>
          <a:lstStyle/>
          <a:p>
            <a:r>
              <a:rPr lang="ru-RU" sz="4000" b="1" dirty="0">
                <a:solidFill>
                  <a:schemeClr val="accent1">
                    <a:lumMod val="75000"/>
                  </a:schemeClr>
                </a:solidFill>
                <a:effectLst/>
                <a:latin typeface="Century Gothic (Заголовки)"/>
                <a:ea typeface="Calibri" panose="020F0502020204030204" pitchFamily="34" charset="0"/>
                <a:cs typeface="Times New Roman" panose="02020603050405020304" pitchFamily="18" charset="0"/>
              </a:rPr>
              <a:t>Заключение </a:t>
            </a:r>
            <a:r>
              <a:rPr lang="ru-RU" sz="4000" dirty="0">
                <a:solidFill>
                  <a:schemeClr val="accent1">
                    <a:lumMod val="75000"/>
                  </a:schemeClr>
                </a:solidFill>
                <a:effectLst/>
                <a:latin typeface="Century Gothic (Заголовки)"/>
                <a:ea typeface="Calibri" panose="020F0502020204030204" pitchFamily="34" charset="0"/>
                <a:cs typeface="Times New Roman" panose="02020603050405020304" pitchFamily="18" charset="0"/>
              </a:rPr>
              <a:t/>
            </a:r>
            <a:br>
              <a:rPr lang="ru-RU" sz="4000" dirty="0">
                <a:solidFill>
                  <a:schemeClr val="accent1">
                    <a:lumMod val="75000"/>
                  </a:schemeClr>
                </a:solidFill>
                <a:effectLst/>
                <a:latin typeface="Century Gothic (Заголовки)"/>
                <a:ea typeface="Calibri" panose="020F0502020204030204" pitchFamily="34" charset="0"/>
                <a:cs typeface="Times New Roman" panose="02020603050405020304" pitchFamily="18" charset="0"/>
              </a:rPr>
            </a:br>
            <a:endParaRPr lang="ru-RU" sz="4000" dirty="0">
              <a:solidFill>
                <a:schemeClr val="accent1">
                  <a:lumMod val="75000"/>
                </a:schemeClr>
              </a:solidFill>
              <a:latin typeface="Century Gothic (Заголовки)"/>
            </a:endParaRPr>
          </a:p>
        </p:txBody>
      </p:sp>
      <p:sp>
        <p:nvSpPr>
          <p:cNvPr id="3" name="Объект 2">
            <a:extLst>
              <a:ext uri="{FF2B5EF4-FFF2-40B4-BE49-F238E27FC236}">
                <a16:creationId xmlns:a16="http://schemas.microsoft.com/office/drawing/2014/main" xmlns="" id="{6D9B9AEE-6EDF-43D5-93AA-39F5F517B51D}"/>
              </a:ext>
            </a:extLst>
          </p:cNvPr>
          <p:cNvSpPr>
            <a:spLocks noGrp="1"/>
          </p:cNvSpPr>
          <p:nvPr>
            <p:ph idx="1"/>
          </p:nvPr>
        </p:nvSpPr>
        <p:spPr>
          <a:xfrm>
            <a:off x="742950" y="1845957"/>
            <a:ext cx="10610850" cy="5129213"/>
          </a:xfrm>
        </p:spPr>
        <p:txBody>
          <a:bodyPr>
            <a:normAutofit fontScale="85000" lnSpcReduction="20000"/>
          </a:bodyPr>
          <a:lstStyle/>
          <a:p>
            <a:pPr indent="540385">
              <a:lnSpc>
                <a:spcPct val="105000"/>
              </a:lnSpc>
              <a:spcAft>
                <a:spcPts val="800"/>
              </a:spcAft>
            </a:pPr>
            <a:r>
              <a:rPr lang="ru-RU" sz="1900" b="1" dirty="0">
                <a:effectLst/>
                <a:latin typeface="a_AvanteInt" panose="020B0302020202020204" pitchFamily="34" charset="-52"/>
                <a:ea typeface="Calibri" panose="020F0502020204030204" pitchFamily="34" charset="0"/>
                <a:cs typeface="Times New Roman" panose="02020603050405020304" pitchFamily="18" charset="0"/>
              </a:rPr>
              <a:t>В заключении хотелось подвести основные итоги работы в отчетный период:</a:t>
            </a:r>
            <a:br>
              <a:rPr lang="ru-RU" sz="1900" b="1" dirty="0">
                <a:effectLst/>
                <a:latin typeface="a_AvanteInt" panose="020B0302020202020204" pitchFamily="34" charset="-52"/>
                <a:ea typeface="Calibri" panose="020F0502020204030204" pitchFamily="34" charset="0"/>
                <a:cs typeface="Times New Roman" panose="02020603050405020304" pitchFamily="18" charset="0"/>
              </a:rPr>
            </a:br>
            <a:r>
              <a:rPr lang="ru-RU" sz="1900" b="1" dirty="0">
                <a:effectLst/>
                <a:latin typeface="a_AvanteInt" panose="020B0302020202020204" pitchFamily="34" charset="-52"/>
                <a:ea typeface="Calibri" panose="020F0502020204030204" pitchFamily="34" charset="0"/>
                <a:cs typeface="Times New Roman" panose="02020603050405020304" pitchFamily="18" charset="0"/>
              </a:rPr>
              <a:t>- удалось решить главную задачу этого периода – избежать массовых сокращений из-за выполнения Указа Президента РФ №597;</a:t>
            </a:r>
            <a:r>
              <a:rPr lang="ru-RU" sz="1900" b="1" dirty="0">
                <a:latin typeface="a_AvanteInt" panose="020B0302020202020204" pitchFamily="34" charset="-52"/>
                <a:ea typeface="Calibri" panose="020F0502020204030204" pitchFamily="34" charset="0"/>
                <a:cs typeface="Times New Roman" panose="02020603050405020304" pitchFamily="18" charset="0"/>
              </a:rPr>
              <a:t/>
            </a:r>
            <a:br>
              <a:rPr lang="ru-RU" sz="1900" b="1" dirty="0">
                <a:latin typeface="a_AvanteInt" panose="020B0302020202020204" pitchFamily="34" charset="-52"/>
                <a:ea typeface="Calibri" panose="020F0502020204030204" pitchFamily="34" charset="0"/>
                <a:cs typeface="Times New Roman" panose="02020603050405020304" pitchFamily="18" charset="0"/>
              </a:rPr>
            </a:br>
            <a:r>
              <a:rPr lang="ru-RU" sz="1900" b="1" dirty="0">
                <a:effectLst/>
                <a:latin typeface="a_AvanteInt" panose="020B0302020202020204" pitchFamily="34" charset="-52"/>
                <a:ea typeface="Calibri" panose="020F0502020204030204" pitchFamily="34" charset="0"/>
                <a:cs typeface="Times New Roman" panose="02020603050405020304" pitchFamily="18" charset="0"/>
              </a:rPr>
              <a:t>- увеличилась зарплата научных сотрудников;</a:t>
            </a:r>
            <a:br>
              <a:rPr lang="ru-RU" sz="1900" b="1" dirty="0">
                <a:effectLst/>
                <a:latin typeface="a_AvanteInt" panose="020B0302020202020204" pitchFamily="34" charset="-52"/>
                <a:ea typeface="Calibri" panose="020F0502020204030204" pitchFamily="34" charset="0"/>
                <a:cs typeface="Times New Roman" panose="02020603050405020304" pitchFamily="18" charset="0"/>
              </a:rPr>
            </a:br>
            <a:r>
              <a:rPr lang="ru-RU" sz="1900" b="1" dirty="0">
                <a:effectLst/>
                <a:latin typeface="a_AvanteInt" panose="020B0302020202020204" pitchFamily="34" charset="-52"/>
                <a:ea typeface="Calibri" panose="020F0502020204030204" pitchFamily="34" charset="0"/>
                <a:cs typeface="Times New Roman" panose="02020603050405020304" pitchFamily="18" charset="0"/>
              </a:rPr>
              <a:t>- не допустили существенных изменений в худшую сторону в трудовых отношениях;</a:t>
            </a:r>
            <a:br>
              <a:rPr lang="ru-RU" sz="1900" b="1" dirty="0">
                <a:effectLst/>
                <a:latin typeface="a_AvanteInt" panose="020B0302020202020204" pitchFamily="34" charset="-52"/>
                <a:ea typeface="Calibri" panose="020F0502020204030204" pitchFamily="34" charset="0"/>
                <a:cs typeface="Times New Roman" panose="02020603050405020304" pitchFamily="18" charset="0"/>
              </a:rPr>
            </a:br>
            <a:r>
              <a:rPr lang="ru-RU" sz="1900" b="1" dirty="0">
                <a:effectLst/>
                <a:latin typeface="a_AvanteInt" panose="020B0302020202020204" pitchFamily="34" charset="-52"/>
                <a:ea typeface="Calibri" panose="020F0502020204030204" pitchFamily="34" charset="0"/>
                <a:cs typeface="Times New Roman" panose="02020603050405020304" pitchFamily="18" charset="0"/>
              </a:rPr>
              <a:t>- подготовили два важных документа – Примерное положение о зарплате и Межотраслевое соглашение;</a:t>
            </a:r>
            <a:br>
              <a:rPr lang="ru-RU" sz="1900" b="1" dirty="0">
                <a:effectLst/>
                <a:latin typeface="a_AvanteInt" panose="020B0302020202020204" pitchFamily="34" charset="-52"/>
                <a:ea typeface="Calibri" panose="020F0502020204030204" pitchFamily="34" charset="0"/>
                <a:cs typeface="Times New Roman" panose="02020603050405020304" pitchFamily="18" charset="0"/>
              </a:rPr>
            </a:br>
            <a:r>
              <a:rPr lang="ru-RU" sz="1900" b="1" dirty="0">
                <a:effectLst/>
                <a:latin typeface="a_AvanteInt" panose="020B0302020202020204" pitchFamily="34" charset="-52"/>
                <a:ea typeface="Calibri" panose="020F0502020204030204" pitchFamily="34" charset="0"/>
                <a:cs typeface="Times New Roman" panose="02020603050405020304" pitchFamily="18" charset="0"/>
              </a:rPr>
              <a:t>- приняли новый Устав Профсоюза.</a:t>
            </a:r>
            <a:br>
              <a:rPr lang="ru-RU" sz="1900" b="1" dirty="0">
                <a:effectLst/>
                <a:latin typeface="a_AvanteInt" panose="020B0302020202020204" pitchFamily="34" charset="-52"/>
                <a:ea typeface="Calibri" panose="020F0502020204030204" pitchFamily="34" charset="0"/>
                <a:cs typeface="Times New Roman" panose="02020603050405020304" pitchFamily="18" charset="0"/>
              </a:rPr>
            </a:br>
            <a:r>
              <a:rPr lang="ru-RU" sz="1900" b="1" dirty="0">
                <a:effectLst/>
                <a:latin typeface="a_AvanteInt" panose="020B0302020202020204" pitchFamily="34" charset="-52"/>
                <a:ea typeface="Calibri" panose="020F0502020204030204" pitchFamily="34" charset="0"/>
                <a:cs typeface="Times New Roman" panose="02020603050405020304" pitchFamily="18" charset="0"/>
              </a:rPr>
              <a:t>Не удалось решить проблемы достойной зарплаты в полном объеме и создания нормальных условий труда. Эти проблемы нельзя решить без качественного увеличения финансирования науки.</a:t>
            </a:r>
            <a:br>
              <a:rPr lang="ru-RU" sz="1900" b="1" dirty="0">
                <a:effectLst/>
                <a:latin typeface="a_AvanteInt" panose="020B0302020202020204" pitchFamily="34" charset="-52"/>
                <a:ea typeface="Calibri" panose="020F0502020204030204" pitchFamily="34" charset="0"/>
                <a:cs typeface="Times New Roman" panose="02020603050405020304" pitchFamily="18" charset="0"/>
              </a:rPr>
            </a:br>
            <a:r>
              <a:rPr lang="ru-RU" sz="1900" b="1" dirty="0">
                <a:effectLst/>
                <a:latin typeface="a_AvanteInt" panose="020B0302020202020204" pitchFamily="34" charset="-52"/>
                <a:ea typeface="Calibri" panose="020F0502020204030204" pitchFamily="34" charset="0"/>
                <a:cs typeface="Times New Roman" panose="02020603050405020304" pitchFamily="18" charset="0"/>
              </a:rPr>
              <a:t>Не была создана нормальная система трудовых отношений и система управления наукой. Эти вопросы могут быть решены только на высшем государственном уровне.</a:t>
            </a:r>
            <a:br>
              <a:rPr lang="ru-RU" sz="1900" b="1" dirty="0">
                <a:effectLst/>
                <a:latin typeface="a_AvanteInt" panose="020B0302020202020204" pitchFamily="34" charset="-52"/>
                <a:ea typeface="Calibri" panose="020F0502020204030204" pitchFamily="34" charset="0"/>
                <a:cs typeface="Times New Roman" panose="02020603050405020304" pitchFamily="18" charset="0"/>
              </a:rPr>
            </a:br>
            <a:r>
              <a:rPr lang="ru-RU" sz="1900" b="1" dirty="0">
                <a:effectLst/>
                <a:latin typeface="a_AvanteInt" panose="020B0302020202020204" pitchFamily="34" charset="-52"/>
                <a:ea typeface="Calibri" panose="020F0502020204030204" pitchFamily="34" charset="0"/>
                <a:cs typeface="Times New Roman" panose="02020603050405020304" pitchFamily="18" charset="0"/>
              </a:rPr>
              <a:t>Есть проблемы, которые надо решать нам</a:t>
            </a:r>
            <a:br>
              <a:rPr lang="ru-RU" sz="1900" b="1" dirty="0">
                <a:effectLst/>
                <a:latin typeface="a_AvanteInt" panose="020B0302020202020204" pitchFamily="34" charset="-52"/>
                <a:ea typeface="Calibri" panose="020F0502020204030204" pitchFamily="34" charset="0"/>
                <a:cs typeface="Times New Roman" panose="02020603050405020304" pitchFamily="18" charset="0"/>
              </a:rPr>
            </a:br>
            <a:r>
              <a:rPr lang="ru-RU" sz="1900" b="1" dirty="0">
                <a:effectLst/>
                <a:latin typeface="a_AvanteInt" panose="020B0302020202020204" pitchFamily="34" charset="-52"/>
                <a:ea typeface="Calibri" panose="020F0502020204030204" pitchFamily="34" charset="0"/>
                <a:cs typeface="Times New Roman" panose="02020603050405020304" pitchFamily="18" charset="0"/>
              </a:rPr>
              <a:t>- мы должны определиться в какой системе финансирования должны жить институты;</a:t>
            </a:r>
            <a:br>
              <a:rPr lang="ru-RU" sz="1900" b="1" dirty="0">
                <a:effectLst/>
                <a:latin typeface="a_AvanteInt" panose="020B0302020202020204" pitchFamily="34" charset="-52"/>
                <a:ea typeface="Calibri" panose="020F0502020204030204" pitchFamily="34" charset="0"/>
                <a:cs typeface="Times New Roman" panose="02020603050405020304" pitchFamily="18" charset="0"/>
              </a:rPr>
            </a:br>
            <a:r>
              <a:rPr lang="ru-RU" sz="1900" b="1" dirty="0">
                <a:effectLst/>
                <a:latin typeface="a_AvanteInt" panose="020B0302020202020204" pitchFamily="34" charset="-52"/>
                <a:ea typeface="Calibri" panose="020F0502020204030204" pitchFamily="34" charset="0"/>
                <a:cs typeface="Times New Roman" panose="02020603050405020304" pitchFamily="18" charset="0"/>
              </a:rPr>
              <a:t>- нам надо понять хотят ли члены Профсоюза существенного увеличения финансирования науки, увеличения своей зарплаты, нормальных условий труда, если это будет сопровождаться качественным же увеличением требований к их работе;</a:t>
            </a:r>
            <a:br>
              <a:rPr lang="ru-RU" sz="1900" b="1" dirty="0">
                <a:effectLst/>
                <a:latin typeface="a_AvanteInt" panose="020B0302020202020204" pitchFamily="34" charset="-52"/>
                <a:ea typeface="Calibri" panose="020F0502020204030204" pitchFamily="34" charset="0"/>
                <a:cs typeface="Times New Roman" panose="02020603050405020304" pitchFamily="18" charset="0"/>
              </a:rPr>
            </a:br>
            <a:r>
              <a:rPr lang="ru-RU" sz="1900" b="1" dirty="0">
                <a:effectLst/>
                <a:latin typeface="a_AvanteInt" panose="020B0302020202020204" pitchFamily="34" charset="-52"/>
                <a:ea typeface="Calibri" panose="020F0502020204030204" pitchFamily="34" charset="0"/>
                <a:cs typeface="Times New Roman" panose="02020603050405020304" pitchFamily="18" charset="0"/>
              </a:rPr>
              <a:t>- решить более частный вопрос – хотят ли они более высоких  окладов, если это приведет к качественному увеличению аттестационных требований. </a:t>
            </a:r>
            <a:br>
              <a:rPr lang="ru-RU" sz="1900" b="1" dirty="0">
                <a:effectLst/>
                <a:latin typeface="a_AvanteInt" panose="020B0302020202020204" pitchFamily="34" charset="-52"/>
                <a:ea typeface="Calibri" panose="020F0502020204030204" pitchFamily="34" charset="0"/>
                <a:cs typeface="Times New Roman" panose="02020603050405020304" pitchFamily="18" charset="0"/>
              </a:rPr>
            </a:br>
            <a:r>
              <a:rPr lang="ru-RU" sz="1900" b="1" dirty="0">
                <a:effectLst/>
                <a:latin typeface="a_AvanteInt" panose="020B0302020202020204" pitchFamily="34" charset="-52"/>
                <a:ea typeface="Calibri" panose="020F0502020204030204" pitchFamily="34" charset="0"/>
                <a:cs typeface="Times New Roman" panose="02020603050405020304" pitchFamily="18" charset="0"/>
              </a:rPr>
              <a:t>И наконец, нам надо попытаться решить ключевую организационную проблему нашего Профсоюза – как качественно улучшить работу наших первичных Профсоюзных организаций. </a:t>
            </a:r>
          </a:p>
          <a:p>
            <a:endParaRPr lang="ru-RU" dirty="0"/>
          </a:p>
        </p:txBody>
      </p:sp>
      <p:pic>
        <p:nvPicPr>
          <p:cNvPr id="4" name="Рисунок 3">
            <a:extLst>
              <a:ext uri="{FF2B5EF4-FFF2-40B4-BE49-F238E27FC236}">
                <a16:creationId xmlns:a16="http://schemas.microsoft.com/office/drawing/2014/main" xmlns="" id="{94508424-9345-4546-AB7F-82DDD731061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4692" y="82495"/>
            <a:ext cx="2770908" cy="14232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07220839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xmlns="" id="{146A127C-7479-4AE4-80A7-D22487BCDB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0228" y="1572768"/>
            <a:ext cx="6681876" cy="343208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7153262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AF1F956A-FE64-462C-B4AE-7FD07E09B51C}"/>
              </a:ext>
            </a:extLst>
          </p:cNvPr>
          <p:cNvSpPr>
            <a:spLocks noGrp="1"/>
          </p:cNvSpPr>
          <p:nvPr>
            <p:ph type="title"/>
          </p:nvPr>
        </p:nvSpPr>
        <p:spPr>
          <a:xfrm>
            <a:off x="993648" y="1194969"/>
            <a:ext cx="10512552" cy="1293028"/>
          </a:xfrm>
        </p:spPr>
        <p:txBody>
          <a:bodyPr>
            <a:noAutofit/>
          </a:bodyPr>
          <a:lstStyle/>
          <a:p>
            <a:r>
              <a:rPr lang="ru-RU" b="1" dirty="0">
                <a:solidFill>
                  <a:schemeClr val="accent1">
                    <a:lumMod val="75000"/>
                  </a:schemeClr>
                </a:solidFill>
                <a:effectLst/>
                <a:latin typeface="Century Gothic (Заголовки)"/>
                <a:ea typeface="Calibri" panose="020F0502020204030204" pitchFamily="34" charset="0"/>
              </a:rPr>
              <a:t>Указ Президента РФ </a:t>
            </a:r>
            <a:br>
              <a:rPr lang="ru-RU" b="1" dirty="0">
                <a:solidFill>
                  <a:schemeClr val="accent1">
                    <a:lumMod val="75000"/>
                  </a:schemeClr>
                </a:solidFill>
                <a:effectLst/>
                <a:latin typeface="Century Gothic (Заголовки)"/>
                <a:ea typeface="Calibri" panose="020F0502020204030204" pitchFamily="34" charset="0"/>
              </a:rPr>
            </a:br>
            <a:r>
              <a:rPr lang="ru-RU" b="1" dirty="0">
                <a:solidFill>
                  <a:schemeClr val="accent1">
                    <a:lumMod val="75000"/>
                  </a:schemeClr>
                </a:solidFill>
                <a:effectLst/>
                <a:latin typeface="Century Gothic (Заголовки)"/>
                <a:ea typeface="Calibri" panose="020F0502020204030204" pitchFamily="34" charset="0"/>
              </a:rPr>
              <a:t>и массовые сокращения - 2017 </a:t>
            </a:r>
            <a:r>
              <a:rPr lang="ru-RU" sz="2800" b="1" dirty="0">
                <a:solidFill>
                  <a:schemeClr val="accent1">
                    <a:lumMod val="75000"/>
                  </a:schemeClr>
                </a:solidFill>
                <a:effectLst/>
                <a:latin typeface="Century Gothic (Заголовки)"/>
                <a:ea typeface="Calibri" panose="020F0502020204030204" pitchFamily="34" charset="0"/>
              </a:rPr>
              <a:t>г</a:t>
            </a:r>
            <a:r>
              <a:rPr lang="ru-RU" b="1" dirty="0">
                <a:solidFill>
                  <a:schemeClr val="accent1">
                    <a:lumMod val="75000"/>
                  </a:schemeClr>
                </a:solidFill>
                <a:effectLst/>
                <a:latin typeface="Century Gothic (Заголовки)"/>
                <a:ea typeface="Calibri" panose="020F0502020204030204" pitchFamily="34" charset="0"/>
              </a:rPr>
              <a:t>.</a:t>
            </a:r>
            <a:endParaRPr lang="ru-RU" dirty="0">
              <a:solidFill>
                <a:schemeClr val="accent1">
                  <a:lumMod val="75000"/>
                </a:schemeClr>
              </a:solidFill>
              <a:latin typeface="Century Gothic (Заголовки)"/>
            </a:endParaRPr>
          </a:p>
        </p:txBody>
      </p:sp>
      <p:sp>
        <p:nvSpPr>
          <p:cNvPr id="3" name="Объект 2">
            <a:extLst>
              <a:ext uri="{FF2B5EF4-FFF2-40B4-BE49-F238E27FC236}">
                <a16:creationId xmlns:a16="http://schemas.microsoft.com/office/drawing/2014/main" xmlns="" id="{C449EDAC-4C7A-4942-9367-FD82C5905549}"/>
              </a:ext>
            </a:extLst>
          </p:cNvPr>
          <p:cNvSpPr>
            <a:spLocks noGrp="1"/>
          </p:cNvSpPr>
          <p:nvPr>
            <p:ph idx="1"/>
          </p:nvPr>
        </p:nvSpPr>
        <p:spPr>
          <a:xfrm>
            <a:off x="838200" y="2505184"/>
            <a:ext cx="10515600" cy="4752897"/>
          </a:xfrm>
        </p:spPr>
        <p:txBody>
          <a:bodyPr>
            <a:normAutofit/>
          </a:bodyPr>
          <a:lstStyle/>
          <a:p>
            <a:pPr indent="449580">
              <a:lnSpc>
                <a:spcPct val="105000"/>
              </a:lnSpc>
              <a:spcAft>
                <a:spcPts val="800"/>
              </a:spcAft>
            </a:pPr>
            <a:r>
              <a:rPr lang="ru-RU" sz="1800" dirty="0">
                <a:effectLst/>
                <a:latin typeface="a_AvanteInt" panose="020B0302020202020204" pitchFamily="34" charset="-52"/>
                <a:ea typeface="Calibri" panose="020F0502020204030204" pitchFamily="34" charset="0"/>
                <a:cs typeface="Times New Roman" panose="02020603050405020304" pitchFamily="18" charset="0"/>
              </a:rPr>
              <a:t>В результате массовых сокращений в 2017г. удалось избежать. Общая численность сотрудников ФАНО упала по данным Росстата с 127306 человек в 2016г. до 123587 человек в 2017г. в том числе научных сотрудников с 46956 человек до 44927 человек. </a:t>
            </a:r>
            <a:br>
              <a:rPr lang="ru-RU" sz="1800" dirty="0">
                <a:effectLst/>
                <a:latin typeface="a_AvanteInt" panose="020B0302020202020204" pitchFamily="34" charset="-52"/>
                <a:ea typeface="Calibri" panose="020F0502020204030204" pitchFamily="34" charset="0"/>
                <a:cs typeface="Times New Roman" panose="02020603050405020304" pitchFamily="18" charset="0"/>
              </a:rPr>
            </a:br>
            <a:r>
              <a:rPr lang="ru-RU" sz="1800" dirty="0">
                <a:effectLst/>
                <a:latin typeface="a_AvanteInt" panose="020B0302020202020204" pitchFamily="34" charset="-52"/>
                <a:ea typeface="Calibri" panose="020F0502020204030204" pitchFamily="34" charset="0"/>
                <a:cs typeface="Times New Roman" panose="02020603050405020304" pitchFamily="18" charset="0"/>
              </a:rPr>
              <a:t>В большинстве случаев речь действительно шла о «чистке» институтов: увольнение сотрудников или перевод на неполный рабочий день неактивно работающих, или работающих в других организациях в рабочее время сотрудников. Отметим, что эти мероприятия проводилась не во всех, и даже не в большинстве, институтах. Было несколько случаев массового перевода на неполный рабочий день, но они были исключением. Конечно, как при любых преобразованиях возникали и конфликтные ситуации. В нескольких институтах (в Апатитах, Пулково) возникали серьезные конфликты. Практически везде наши структуры пытались противодействовать неправильным действиям дирекции. Достаточно часто это удавалось. </a:t>
            </a:r>
          </a:p>
          <a:p>
            <a:endParaRPr lang="ru-RU" dirty="0"/>
          </a:p>
        </p:txBody>
      </p:sp>
      <p:pic>
        <p:nvPicPr>
          <p:cNvPr id="4" name="Рисунок 3">
            <a:extLst>
              <a:ext uri="{FF2B5EF4-FFF2-40B4-BE49-F238E27FC236}">
                <a16:creationId xmlns:a16="http://schemas.microsoft.com/office/drawing/2014/main" xmlns="" id="{D30BDB08-29DB-4619-9DE2-8C43C51273E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4692" y="82495"/>
            <a:ext cx="2770908" cy="14232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5096424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7A37DB65-04A9-45F8-B96B-E9237FC79766}"/>
              </a:ext>
            </a:extLst>
          </p:cNvPr>
          <p:cNvSpPr>
            <a:spLocks noGrp="1"/>
          </p:cNvSpPr>
          <p:nvPr>
            <p:ph type="title"/>
          </p:nvPr>
        </p:nvSpPr>
        <p:spPr>
          <a:xfrm>
            <a:off x="1419593" y="1153377"/>
            <a:ext cx="10086607" cy="1293028"/>
          </a:xfrm>
        </p:spPr>
        <p:txBody>
          <a:bodyPr>
            <a:noAutofit/>
          </a:bodyPr>
          <a:lstStyle/>
          <a:p>
            <a:r>
              <a:rPr lang="ru-RU" b="1" dirty="0">
                <a:solidFill>
                  <a:schemeClr val="accent1">
                    <a:lumMod val="75000"/>
                  </a:schemeClr>
                </a:solidFill>
                <a:effectLst/>
                <a:latin typeface="Century Gothic (Заголовки)"/>
                <a:ea typeface="Calibri" panose="020F0502020204030204" pitchFamily="34" charset="0"/>
              </a:rPr>
              <a:t>Указ Президента РФ </a:t>
            </a:r>
            <a:br>
              <a:rPr lang="ru-RU" b="1" dirty="0">
                <a:solidFill>
                  <a:schemeClr val="accent1">
                    <a:lumMod val="75000"/>
                  </a:schemeClr>
                </a:solidFill>
                <a:effectLst/>
                <a:latin typeface="Century Gothic (Заголовки)"/>
                <a:ea typeface="Calibri" panose="020F0502020204030204" pitchFamily="34" charset="0"/>
              </a:rPr>
            </a:br>
            <a:r>
              <a:rPr lang="ru-RU" b="1" dirty="0">
                <a:solidFill>
                  <a:schemeClr val="accent1">
                    <a:lumMod val="75000"/>
                  </a:schemeClr>
                </a:solidFill>
                <a:effectLst/>
                <a:latin typeface="Century Gothic (Заголовки)"/>
                <a:ea typeface="Calibri" panose="020F0502020204030204" pitchFamily="34" charset="0"/>
              </a:rPr>
              <a:t>и массовые сокращения - 201</a:t>
            </a:r>
            <a:r>
              <a:rPr lang="en-US" b="1" dirty="0">
                <a:solidFill>
                  <a:schemeClr val="accent1">
                    <a:lumMod val="75000"/>
                  </a:schemeClr>
                </a:solidFill>
                <a:effectLst/>
                <a:latin typeface="Century Gothic (Заголовки)"/>
                <a:ea typeface="Calibri" panose="020F0502020204030204" pitchFamily="34" charset="0"/>
              </a:rPr>
              <a:t>8</a:t>
            </a:r>
            <a:r>
              <a:rPr lang="ru-RU" b="1" dirty="0">
                <a:solidFill>
                  <a:schemeClr val="accent1">
                    <a:lumMod val="75000"/>
                  </a:schemeClr>
                </a:solidFill>
                <a:effectLst/>
                <a:latin typeface="Century Gothic (Заголовки)"/>
                <a:ea typeface="Calibri" panose="020F0502020204030204" pitchFamily="34" charset="0"/>
              </a:rPr>
              <a:t> </a:t>
            </a:r>
            <a:r>
              <a:rPr lang="ru-RU" sz="3200" b="1" dirty="0">
                <a:solidFill>
                  <a:schemeClr val="accent1">
                    <a:lumMod val="75000"/>
                  </a:schemeClr>
                </a:solidFill>
                <a:effectLst/>
                <a:latin typeface="Century Gothic (Заголовки)"/>
                <a:ea typeface="Calibri" panose="020F0502020204030204" pitchFamily="34" charset="0"/>
              </a:rPr>
              <a:t>г</a:t>
            </a:r>
            <a:r>
              <a:rPr lang="ru-RU" b="1" dirty="0">
                <a:solidFill>
                  <a:schemeClr val="accent1">
                    <a:lumMod val="75000"/>
                  </a:schemeClr>
                </a:solidFill>
                <a:effectLst/>
                <a:latin typeface="Century Gothic (Заголовки)"/>
                <a:ea typeface="Calibri" panose="020F0502020204030204" pitchFamily="34" charset="0"/>
              </a:rPr>
              <a:t>.</a:t>
            </a:r>
            <a:endParaRPr lang="ru-RU" dirty="0">
              <a:solidFill>
                <a:schemeClr val="accent1">
                  <a:lumMod val="75000"/>
                </a:schemeClr>
              </a:solidFill>
              <a:latin typeface="Century Gothic (Заголовки)"/>
            </a:endParaRPr>
          </a:p>
        </p:txBody>
      </p:sp>
      <p:sp>
        <p:nvSpPr>
          <p:cNvPr id="3" name="Объект 2">
            <a:extLst>
              <a:ext uri="{FF2B5EF4-FFF2-40B4-BE49-F238E27FC236}">
                <a16:creationId xmlns:a16="http://schemas.microsoft.com/office/drawing/2014/main" xmlns="" id="{8C0B9093-F688-47CB-8EFC-D4E9405B8E9E}"/>
              </a:ext>
            </a:extLst>
          </p:cNvPr>
          <p:cNvSpPr>
            <a:spLocks noGrp="1"/>
          </p:cNvSpPr>
          <p:nvPr>
            <p:ph idx="1"/>
          </p:nvPr>
        </p:nvSpPr>
        <p:spPr>
          <a:xfrm>
            <a:off x="838200" y="3127061"/>
            <a:ext cx="10776196" cy="3258580"/>
          </a:xfrm>
        </p:spPr>
        <p:txBody>
          <a:bodyPr>
            <a:noAutofit/>
          </a:bodyPr>
          <a:lstStyle/>
          <a:p>
            <a:r>
              <a:rPr lang="ru-RU" sz="1800" dirty="0">
                <a:effectLst/>
                <a:latin typeface="a_AvanteInt" panose="020B0302020202020204" pitchFamily="34" charset="-52"/>
                <a:ea typeface="Calibri" panose="020F0502020204030204" pitchFamily="34" charset="0"/>
              </a:rPr>
              <a:t>В начале 2018 г. угроза массовых реальных опять казалась реальной из-за необходимости выполнения Указа Президента </a:t>
            </a:r>
            <a:r>
              <a:rPr lang="ru-RU" sz="1800" dirty="0">
                <a:latin typeface="a_AvanteInt" panose="020B0302020202020204" pitchFamily="34" charset="-52"/>
                <a:ea typeface="Calibri" panose="020F0502020204030204" pitchFamily="34" charset="0"/>
              </a:rPr>
              <a:t>РФ </a:t>
            </a:r>
            <a:r>
              <a:rPr lang="ru-RU" sz="1800" dirty="0">
                <a:effectLst/>
                <a:latin typeface="a_AvanteInt" panose="020B0302020202020204" pitchFamily="34" charset="-52"/>
                <a:ea typeface="Calibri" panose="020F0502020204030204" pitchFamily="34" charset="0"/>
              </a:rPr>
              <a:t>№ 597. Благодаря эффективной работе ФАНО России и активности Профсоюза в 2017 г. удалось добиться получения на 2018 г. крупной суммы дополнительных средств (около 24 млрд. рублей) на выполнение этого Указа Это качественно улучшило ситуацию, однако было ясно, что средств, все равно, не хватает. Прогнозировалось уменьшением поступлений внебюджетного финансирования в 2018 г. по сравнению с 2017 г. Очевидной была острая проблема выполнения Указа Президента в первом и втором кварталах 2018 г., связанная с тем, что внебюджетные средства в институты поступают в основном в 3 и 4 кварталах. Сильно разнился уровень обеспеченности средствами институтов. Было очевидно, что не все институты смогут выполнить Указ Президента, какие бы меры они не предприняли.</a:t>
            </a:r>
            <a:endParaRPr lang="ru-RU" sz="1800" dirty="0">
              <a:latin typeface="a_AvanteInt" panose="020B0302020202020204" pitchFamily="34" charset="-52"/>
            </a:endParaRPr>
          </a:p>
        </p:txBody>
      </p:sp>
      <p:pic>
        <p:nvPicPr>
          <p:cNvPr id="4" name="Рисунок 3">
            <a:extLst>
              <a:ext uri="{FF2B5EF4-FFF2-40B4-BE49-F238E27FC236}">
                <a16:creationId xmlns:a16="http://schemas.microsoft.com/office/drawing/2014/main" xmlns="" id="{4CB3D3B4-4C80-4A59-A0F9-619A54A4933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4692" y="82495"/>
            <a:ext cx="2770908" cy="14232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8675167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E62DE1E2-3DB2-42CC-A02D-ACE9FB226764}"/>
              </a:ext>
            </a:extLst>
          </p:cNvPr>
          <p:cNvSpPr>
            <a:spLocks noGrp="1"/>
          </p:cNvSpPr>
          <p:nvPr>
            <p:ph type="title"/>
          </p:nvPr>
        </p:nvSpPr>
        <p:spPr>
          <a:xfrm>
            <a:off x="1465061" y="1087701"/>
            <a:ext cx="10051243" cy="1293028"/>
          </a:xfrm>
        </p:spPr>
        <p:txBody>
          <a:bodyPr>
            <a:noAutofit/>
          </a:bodyPr>
          <a:lstStyle/>
          <a:p>
            <a:r>
              <a:rPr lang="ru-RU" b="1" dirty="0">
                <a:solidFill>
                  <a:schemeClr val="accent1">
                    <a:lumMod val="75000"/>
                  </a:schemeClr>
                </a:solidFill>
                <a:effectLst/>
                <a:latin typeface="Century Gothic (Заголовки)"/>
                <a:ea typeface="Calibri" panose="020F0502020204030204" pitchFamily="34" charset="0"/>
              </a:rPr>
              <a:t>Указ Президента РФ </a:t>
            </a:r>
            <a:br>
              <a:rPr lang="ru-RU" b="1" dirty="0">
                <a:solidFill>
                  <a:schemeClr val="accent1">
                    <a:lumMod val="75000"/>
                  </a:schemeClr>
                </a:solidFill>
                <a:effectLst/>
                <a:latin typeface="Century Gothic (Заголовки)"/>
                <a:ea typeface="Calibri" panose="020F0502020204030204" pitchFamily="34" charset="0"/>
              </a:rPr>
            </a:br>
            <a:r>
              <a:rPr lang="ru-RU" b="1" dirty="0">
                <a:solidFill>
                  <a:schemeClr val="accent1">
                    <a:lumMod val="75000"/>
                  </a:schemeClr>
                </a:solidFill>
                <a:effectLst/>
                <a:latin typeface="Century Gothic (Заголовки)"/>
                <a:ea typeface="Calibri" panose="020F0502020204030204" pitchFamily="34" charset="0"/>
              </a:rPr>
              <a:t>и массовые сокращения - 201</a:t>
            </a:r>
            <a:r>
              <a:rPr lang="en-US" b="1" dirty="0">
                <a:solidFill>
                  <a:schemeClr val="accent1">
                    <a:lumMod val="75000"/>
                  </a:schemeClr>
                </a:solidFill>
                <a:effectLst/>
                <a:latin typeface="Century Gothic (Заголовки)"/>
                <a:ea typeface="Calibri" panose="020F0502020204030204" pitchFamily="34" charset="0"/>
              </a:rPr>
              <a:t>8</a:t>
            </a:r>
            <a:r>
              <a:rPr lang="ru-RU" b="1" dirty="0">
                <a:solidFill>
                  <a:schemeClr val="accent1">
                    <a:lumMod val="75000"/>
                  </a:schemeClr>
                </a:solidFill>
                <a:effectLst/>
                <a:latin typeface="Century Gothic (Заголовки)"/>
                <a:ea typeface="Calibri" panose="020F0502020204030204" pitchFamily="34" charset="0"/>
              </a:rPr>
              <a:t> </a:t>
            </a:r>
            <a:r>
              <a:rPr lang="ru-RU" sz="3200" b="1" dirty="0">
                <a:solidFill>
                  <a:schemeClr val="accent1">
                    <a:lumMod val="75000"/>
                  </a:schemeClr>
                </a:solidFill>
                <a:effectLst/>
                <a:latin typeface="Century Gothic (Заголовки)"/>
                <a:ea typeface="Calibri" panose="020F0502020204030204" pitchFamily="34" charset="0"/>
              </a:rPr>
              <a:t>г</a:t>
            </a:r>
            <a:r>
              <a:rPr lang="ru-RU" b="1" dirty="0">
                <a:solidFill>
                  <a:schemeClr val="accent1">
                    <a:lumMod val="75000"/>
                  </a:schemeClr>
                </a:solidFill>
                <a:effectLst/>
                <a:latin typeface="Century Gothic (Заголовки)"/>
                <a:ea typeface="Calibri" panose="020F0502020204030204" pitchFamily="34" charset="0"/>
              </a:rPr>
              <a:t>.</a:t>
            </a:r>
            <a:endParaRPr lang="ru-RU" dirty="0">
              <a:solidFill>
                <a:schemeClr val="accent1">
                  <a:lumMod val="75000"/>
                </a:schemeClr>
              </a:solidFill>
              <a:latin typeface="Century Gothic (Заголовки)"/>
            </a:endParaRPr>
          </a:p>
        </p:txBody>
      </p:sp>
      <p:sp>
        <p:nvSpPr>
          <p:cNvPr id="3" name="Объект 2">
            <a:extLst>
              <a:ext uri="{FF2B5EF4-FFF2-40B4-BE49-F238E27FC236}">
                <a16:creationId xmlns:a16="http://schemas.microsoft.com/office/drawing/2014/main" xmlns="" id="{E19E3F32-A4A0-4F77-BBB6-49E4E32ACD5A}"/>
              </a:ext>
            </a:extLst>
          </p:cNvPr>
          <p:cNvSpPr>
            <a:spLocks noGrp="1"/>
          </p:cNvSpPr>
          <p:nvPr>
            <p:ph idx="1"/>
          </p:nvPr>
        </p:nvSpPr>
        <p:spPr>
          <a:xfrm>
            <a:off x="838200" y="3299495"/>
            <a:ext cx="10515600" cy="3879306"/>
          </a:xfrm>
        </p:spPr>
        <p:txBody>
          <a:bodyPr>
            <a:noAutofit/>
          </a:bodyPr>
          <a:lstStyle/>
          <a:p>
            <a:r>
              <a:rPr lang="ru-RU" sz="1800" dirty="0">
                <a:effectLst/>
                <a:latin typeface="a_AvanteInt" panose="020B0302020202020204" pitchFamily="34" charset="-52"/>
                <a:ea typeface="Calibri" panose="020F0502020204030204" pitchFamily="34" charset="0"/>
              </a:rPr>
              <a:t>Однако разрешение использовать остатки средств 2017 года в январе 2018-го, увеличение уровня финансирования гос. заданий на 1-ый и 2-ой кварталы, использование всех возможных ресурсов и вброс дополнительных средств в конце 2018 г., требование выполнения Указа Президента по региону, а не по каждому институту и достаточно мягкая позиция по отношению к директорам институтов позволили существенно смягчить ситуацию. Так же совместными действиями ФАНО России и Профсоюза удалось добиться фактического учета средств РФФИ при выполнении Указа Президента.. В результате «реальных» массовых сокращений удалось избежать. Относительно массовым был перевод научных сотрудников на неполный рабочий день, как минимум, при сохранении, а в большинстве случаев и при увеличении реальной зарплаты. Перевод затронул, по нашей оценке, примерно 6-8 тысяч человек из примерно 45 тысяч. Число ученых сократилось с 44927 до 41652 чел. Достаточно часто этот перевод делали директора институтов для осуществления своих организационных мероприятий. </a:t>
            </a:r>
            <a:endParaRPr lang="ru-RU" sz="1800" dirty="0">
              <a:latin typeface="a_AvanteInt" panose="020B0302020202020204" pitchFamily="34" charset="-52"/>
            </a:endParaRPr>
          </a:p>
        </p:txBody>
      </p:sp>
      <p:pic>
        <p:nvPicPr>
          <p:cNvPr id="4" name="Рисунок 3">
            <a:extLst>
              <a:ext uri="{FF2B5EF4-FFF2-40B4-BE49-F238E27FC236}">
                <a16:creationId xmlns:a16="http://schemas.microsoft.com/office/drawing/2014/main" xmlns="" id="{77FAD3CA-95D9-4B79-8F80-28645B8C2AA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4692" y="82495"/>
            <a:ext cx="2770908" cy="14232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2078487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46357" y="764373"/>
            <a:ext cx="10878497" cy="1293028"/>
          </a:xfrm>
        </p:spPr>
        <p:txBody>
          <a:bodyPr>
            <a:noAutofit/>
          </a:bodyPr>
          <a:lstStyle/>
          <a:p>
            <a:r>
              <a:rPr lang="ru-RU" b="1" dirty="0">
                <a:solidFill>
                  <a:schemeClr val="accent1">
                    <a:lumMod val="75000"/>
                  </a:schemeClr>
                </a:solidFill>
                <a:latin typeface="Century Gothic (Заголовки)"/>
                <a:ea typeface="Calibri" panose="020F0502020204030204" pitchFamily="34" charset="0"/>
              </a:rPr>
              <a:t>Указ Президента РФ </a:t>
            </a:r>
            <a:br>
              <a:rPr lang="ru-RU" b="1" dirty="0">
                <a:solidFill>
                  <a:schemeClr val="accent1">
                    <a:lumMod val="75000"/>
                  </a:schemeClr>
                </a:solidFill>
                <a:latin typeface="Century Gothic (Заголовки)"/>
                <a:ea typeface="Calibri" panose="020F0502020204030204" pitchFamily="34" charset="0"/>
              </a:rPr>
            </a:br>
            <a:r>
              <a:rPr lang="ru-RU" b="1" dirty="0">
                <a:solidFill>
                  <a:schemeClr val="accent1">
                    <a:lumMod val="75000"/>
                  </a:schemeClr>
                </a:solidFill>
                <a:latin typeface="Century Gothic (Заголовки)"/>
                <a:ea typeface="Calibri" panose="020F0502020204030204" pitchFamily="34" charset="0"/>
              </a:rPr>
              <a:t>и массовые сокращения – 2019-2021</a:t>
            </a:r>
            <a:r>
              <a:rPr lang="ru-RU" sz="3200" b="1" dirty="0">
                <a:solidFill>
                  <a:schemeClr val="accent1">
                    <a:lumMod val="75000"/>
                  </a:schemeClr>
                </a:solidFill>
                <a:latin typeface="Century Gothic (Заголовки)"/>
                <a:ea typeface="Calibri" panose="020F0502020204030204" pitchFamily="34" charset="0"/>
              </a:rPr>
              <a:t>г</a:t>
            </a:r>
            <a:r>
              <a:rPr lang="ru-RU" b="1" dirty="0">
                <a:solidFill>
                  <a:schemeClr val="accent1">
                    <a:lumMod val="75000"/>
                  </a:schemeClr>
                </a:solidFill>
                <a:latin typeface="Century Gothic (Заголовки)"/>
                <a:ea typeface="Calibri" panose="020F0502020204030204" pitchFamily="34" charset="0"/>
              </a:rPr>
              <a:t>. </a:t>
            </a:r>
            <a:endParaRPr lang="ru-RU" dirty="0">
              <a:solidFill>
                <a:schemeClr val="accent1">
                  <a:lumMod val="75000"/>
                </a:schemeClr>
              </a:solidFill>
              <a:latin typeface="Century Gothic (Заголовки)"/>
            </a:endParaRPr>
          </a:p>
        </p:txBody>
      </p:sp>
      <p:sp>
        <p:nvSpPr>
          <p:cNvPr id="3" name="Содержимое 2"/>
          <p:cNvSpPr>
            <a:spLocks noGrp="1"/>
          </p:cNvSpPr>
          <p:nvPr>
            <p:ph idx="1"/>
          </p:nvPr>
        </p:nvSpPr>
        <p:spPr>
          <a:xfrm>
            <a:off x="881148" y="1995746"/>
            <a:ext cx="10472651" cy="4888490"/>
          </a:xfrm>
        </p:spPr>
        <p:txBody>
          <a:bodyPr>
            <a:normAutofit fontScale="25000" lnSpcReduction="20000"/>
          </a:bodyPr>
          <a:lstStyle/>
          <a:p>
            <a:r>
              <a:rPr lang="ru-RU" sz="6400" b="1" dirty="0">
                <a:latin typeface="a_AvanteInt" panose="020B0302020202020204" pitchFamily="34" charset="-52"/>
              </a:rPr>
              <a:t>2019г.</a:t>
            </a:r>
            <a:r>
              <a:rPr lang="ru-RU" sz="6400" dirty="0">
                <a:latin typeface="a_AvanteInt" panose="020B0302020202020204" pitchFamily="34" charset="-52"/>
              </a:rPr>
              <a:t> Предполагалось, что ситуация в 2019 г. может ухудшится. Увеличение финансирования </a:t>
            </a:r>
            <a:r>
              <a:rPr lang="ru-RU" sz="6400" dirty="0" err="1">
                <a:latin typeface="a_AvanteInt" panose="020B0302020202020204" pitchFamily="34" charset="-52"/>
              </a:rPr>
              <a:t>гос</a:t>
            </a:r>
            <a:r>
              <a:rPr lang="ru-RU" sz="6400" dirty="0">
                <a:latin typeface="a_AvanteInt" panose="020B0302020202020204" pitchFamily="34" charset="-52"/>
              </a:rPr>
              <a:t>. заданий и внебюджетных поступлений не предполагалось. Работать институтам в режиме использования всех имеющихся средств на выполнение Указа Президента № 597 в течении длительного времени сложно. Планировался  переход от требования выполнения Указа по средней по региону к выполнению в каждой организации. В начале года произошло перераспределение т.н. «</a:t>
            </a:r>
            <a:r>
              <a:rPr lang="ru-RU" sz="6400" dirty="0" err="1">
                <a:latin typeface="a_AvanteInt" panose="020B0302020202020204" pitchFamily="34" charset="-52"/>
              </a:rPr>
              <a:t>допов</a:t>
            </a:r>
            <a:r>
              <a:rPr lang="ru-RU" sz="6400" dirty="0">
                <a:latin typeface="a_AvanteInt" panose="020B0302020202020204" pitchFamily="34" charset="-52"/>
              </a:rPr>
              <a:t>» (указанных выше 24 млрд. руб.), что осложнило ситуацию в ряде организаций. </a:t>
            </a:r>
            <a:br>
              <a:rPr lang="ru-RU" sz="6400" dirty="0">
                <a:latin typeface="a_AvanteInt" panose="020B0302020202020204" pitchFamily="34" charset="-52"/>
              </a:rPr>
            </a:br>
            <a:r>
              <a:rPr lang="ru-RU" sz="6400" dirty="0">
                <a:latin typeface="a_AvanteInt" panose="020B0302020202020204" pitchFamily="34" charset="-52"/>
              </a:rPr>
              <a:t>Профсоюз обращался к руководству страны, указывая на необходимость увеличения финансирования институтов. Активно работало Министерство. В результате было получено примерно 10 млрд. руб. т.н. новых «</a:t>
            </a:r>
            <a:r>
              <a:rPr lang="ru-RU" sz="6400" dirty="0" err="1">
                <a:latin typeface="a_AvanteInt" panose="020B0302020202020204" pitchFamily="34" charset="-52"/>
              </a:rPr>
              <a:t>допов</a:t>
            </a:r>
            <a:r>
              <a:rPr lang="ru-RU" sz="6400" dirty="0">
                <a:latin typeface="a_AvanteInt" panose="020B0302020202020204" pitchFamily="34" charset="-52"/>
              </a:rPr>
              <a:t>». </a:t>
            </a:r>
            <a:br>
              <a:rPr lang="ru-RU" sz="6400" dirty="0">
                <a:latin typeface="a_AvanteInt" panose="020B0302020202020204" pitchFamily="34" charset="-52"/>
              </a:rPr>
            </a:br>
            <a:r>
              <a:rPr lang="ru-RU" sz="6400" dirty="0">
                <a:latin typeface="a_AvanteInt" panose="020B0302020202020204" pitchFamily="34" charset="-52"/>
              </a:rPr>
              <a:t>Профсоюз проводил мониторинг ситуации, стараясь в ряде выделенных случаев повлиять на нее при распределении новых «</a:t>
            </a:r>
            <a:r>
              <a:rPr lang="ru-RU" sz="6400" dirty="0" err="1">
                <a:latin typeface="a_AvanteInt" panose="020B0302020202020204" pitchFamily="34" charset="-52"/>
              </a:rPr>
              <a:t>допов</a:t>
            </a:r>
            <a:r>
              <a:rPr lang="ru-RU" sz="6400" dirty="0">
                <a:latin typeface="a_AvanteInt" panose="020B0302020202020204" pitchFamily="34" charset="-52"/>
              </a:rPr>
              <a:t>». Это иногда получалось. Также, по возможности, и при наличии реальных оснований указывал</a:t>
            </a:r>
            <a:r>
              <a:rPr lang="ru-RU" sz="6400" strike="sngStrike" dirty="0">
                <a:latin typeface="a_AvanteInt" panose="020B0302020202020204" pitchFamily="34" charset="-52"/>
              </a:rPr>
              <a:t> </a:t>
            </a:r>
            <a:r>
              <a:rPr lang="ru-RU" sz="6400" dirty="0">
                <a:latin typeface="a_AvanteInt" panose="020B0302020202020204" pitchFamily="34" charset="-52"/>
              </a:rPr>
              <a:t>на объективные проблемы с выполнением в конкретной организации Указа Президента. В результате по регионам в основном Указ (с учетом средств РФФИ) выполнили, отдельные проколы институтов остались без серьезных последствий. </a:t>
            </a:r>
            <a:br>
              <a:rPr lang="ru-RU" sz="6400" dirty="0">
                <a:latin typeface="a_AvanteInt" panose="020B0302020202020204" pitchFamily="34" charset="-52"/>
              </a:rPr>
            </a:br>
            <a:r>
              <a:rPr lang="ru-RU" sz="6400" dirty="0">
                <a:latin typeface="a_AvanteInt" panose="020B0302020202020204" pitchFamily="34" charset="-52"/>
              </a:rPr>
              <a:t> 	В результате – массовых сокращений в институтах в 2019г. не было. И численность научных сотрудников, и общая численность работников институтов (бывших подведомственных ФАНО) стали увеличиваться - до 42200 и 118500 соответственно. </a:t>
            </a:r>
            <a:br>
              <a:rPr lang="ru-RU" sz="6400" dirty="0">
                <a:latin typeface="a_AvanteInt" panose="020B0302020202020204" pitchFamily="34" charset="-52"/>
              </a:rPr>
            </a:br>
            <a:r>
              <a:rPr lang="ru-RU" sz="6400" b="1" dirty="0">
                <a:latin typeface="a_AvanteInt" panose="020B0302020202020204" pitchFamily="34" charset="-52"/>
              </a:rPr>
              <a:t>2020-2021г.</a:t>
            </a:r>
            <a:r>
              <a:rPr lang="ru-RU" sz="6400" dirty="0">
                <a:latin typeface="a_AvanteInt" panose="020B0302020202020204" pitchFamily="34" charset="-52"/>
              </a:rPr>
              <a:t> В 20г.больших опасений сокращений из-за необходимости выполнять Указ Президента не было.  Финансирование </a:t>
            </a:r>
            <a:r>
              <a:rPr lang="ru-RU" sz="6400" dirty="0" err="1">
                <a:latin typeface="a_AvanteInt" panose="020B0302020202020204" pitchFamily="34" charset="-52"/>
              </a:rPr>
              <a:t>гос</a:t>
            </a:r>
            <a:r>
              <a:rPr lang="ru-RU" sz="6400" dirty="0">
                <a:latin typeface="a_AvanteInt" panose="020B0302020202020204" pitchFamily="34" charset="-52"/>
              </a:rPr>
              <a:t>. заданий в 2020г. в целом стабилизировалось. </a:t>
            </a:r>
            <a:br>
              <a:rPr lang="ru-RU" sz="6400" dirty="0">
                <a:latin typeface="a_AvanteInt" panose="020B0302020202020204" pitchFamily="34" charset="-52"/>
              </a:rPr>
            </a:br>
            <a:r>
              <a:rPr lang="ru-RU" sz="6400" dirty="0">
                <a:latin typeface="a_AvanteInt" panose="020B0302020202020204" pitchFamily="34" charset="-52"/>
              </a:rPr>
              <a:t>Были опасения непредсказуемости в действиях директоров институтов в связи с пандемией и принятии чрезвычайных мер. Однако информации о массовых сокращениях в организациях не было Численность научных сотрудников в институтах академического сектора продолжала медленно расти: в 2020г. их стало примерно 43000 человек, несмотря на то, что два института из этого сектора перешли в другие ведомства. Похожая ситуация пока и в 21г. </a:t>
            </a:r>
            <a:br>
              <a:rPr lang="ru-RU" sz="6400" dirty="0">
                <a:latin typeface="a_AvanteInt" panose="020B0302020202020204" pitchFamily="34" charset="-52"/>
              </a:rPr>
            </a:br>
            <a:r>
              <a:rPr lang="ru-RU" sz="6400" b="1" dirty="0">
                <a:latin typeface="a_AvanteInt" panose="020B0302020202020204" pitchFamily="34" charset="-52"/>
              </a:rPr>
              <a:t> Таким образом, на настоящий момент в нашей отрасли благодаря активности нашего Профсоюза и хорошей работе чиновников ФАНО и Минобрнауки России, выполнение Указа Президента №597 несмотря на срыв выполнения Указа Президента №599 Правительством РФ, удалось провести без массовых сокращений сотрудников.</a:t>
            </a:r>
            <a:endParaRPr lang="ru-RU" dirty="0"/>
          </a:p>
        </p:txBody>
      </p:sp>
      <p:pic>
        <p:nvPicPr>
          <p:cNvPr id="4" name="Рисунок 3">
            <a:extLst>
              <a:ext uri="{FF2B5EF4-FFF2-40B4-BE49-F238E27FC236}">
                <a16:creationId xmlns:a16="http://schemas.microsoft.com/office/drawing/2014/main" xmlns="" id="{B0491B72-2B03-4F80-B5A0-02B729DBF6F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4692" y="82495"/>
            <a:ext cx="2770908" cy="14232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28653" y="711057"/>
            <a:ext cx="10068504" cy="1293028"/>
          </a:xfrm>
        </p:spPr>
        <p:txBody>
          <a:bodyPr/>
          <a:lstStyle/>
          <a:p>
            <a:pPr algn="l"/>
            <a:r>
              <a:rPr lang="ru-RU" b="1" dirty="0"/>
              <a:t>                   </a:t>
            </a:r>
            <a:r>
              <a:rPr lang="ru-RU" b="1" dirty="0">
                <a:solidFill>
                  <a:schemeClr val="accent1">
                    <a:lumMod val="75000"/>
                  </a:schemeClr>
                </a:solidFill>
              </a:rPr>
              <a:t>Отчеты по </a:t>
            </a:r>
            <a:r>
              <a:rPr lang="ru-RU" b="1" dirty="0" err="1">
                <a:solidFill>
                  <a:schemeClr val="accent1">
                    <a:lumMod val="75000"/>
                  </a:schemeClr>
                </a:solidFill>
              </a:rPr>
              <a:t>госзаданиям</a:t>
            </a:r>
            <a:endParaRPr lang="ru-RU" dirty="0">
              <a:solidFill>
                <a:schemeClr val="accent1">
                  <a:lumMod val="75000"/>
                </a:schemeClr>
              </a:solidFill>
            </a:endParaRPr>
          </a:p>
        </p:txBody>
      </p:sp>
      <p:sp>
        <p:nvSpPr>
          <p:cNvPr id="3" name="Содержимое 2"/>
          <p:cNvSpPr>
            <a:spLocks noGrp="1"/>
          </p:cNvSpPr>
          <p:nvPr>
            <p:ph idx="1"/>
          </p:nvPr>
        </p:nvSpPr>
        <p:spPr>
          <a:xfrm>
            <a:off x="914400" y="1952974"/>
            <a:ext cx="10547466" cy="4791307"/>
          </a:xfrm>
        </p:spPr>
        <p:txBody>
          <a:bodyPr>
            <a:noAutofit/>
          </a:bodyPr>
          <a:lstStyle/>
          <a:p>
            <a:r>
              <a:rPr lang="ru-RU" sz="1300" dirty="0">
                <a:latin typeface="a_AvanteInt" panose="020B0302020202020204" pitchFamily="34" charset="-52"/>
              </a:rPr>
              <a:t>Проблема отчетов по </a:t>
            </a:r>
            <a:r>
              <a:rPr lang="ru-RU" sz="1300" dirty="0" err="1">
                <a:latin typeface="a_AvanteInt" panose="020B0302020202020204" pitchFamily="34" charset="-52"/>
              </a:rPr>
              <a:t>гос</a:t>
            </a:r>
            <a:r>
              <a:rPr lang="ru-RU" sz="1300" dirty="0">
                <a:latin typeface="a_AvanteInt" panose="020B0302020202020204" pitchFamily="34" charset="-52"/>
              </a:rPr>
              <a:t>. Заданиям возникла в 2018 году. В </a:t>
            </a:r>
            <a:r>
              <a:rPr lang="ru-RU" sz="1300" dirty="0" smtClean="0">
                <a:latin typeface="a_AvanteInt" panose="020B0302020202020204" pitchFamily="34" charset="-52"/>
              </a:rPr>
              <a:t>2018 г</a:t>
            </a:r>
            <a:r>
              <a:rPr lang="ru-RU" sz="1300" dirty="0">
                <a:latin typeface="a_AvanteInt" panose="020B0302020202020204" pitchFamily="34" charset="-52"/>
              </a:rPr>
              <a:t>. она носила двойной характер. С одной стороны, в 2018 г. оценку по существу отчетов по </a:t>
            </a:r>
            <a:r>
              <a:rPr lang="ru-RU" sz="1300" dirty="0" err="1">
                <a:latin typeface="a_AvanteInt" panose="020B0302020202020204" pitchFamily="34" charset="-52"/>
              </a:rPr>
              <a:t>гос</a:t>
            </a:r>
            <a:r>
              <a:rPr lang="ru-RU" sz="1300" dirty="0">
                <a:latin typeface="a_AvanteInt" panose="020B0302020202020204" pitchFamily="34" charset="-52"/>
              </a:rPr>
              <a:t>. заданиям проводила РАН, на основе экспертных заключений. С другой стороны, ФАНО и </a:t>
            </a:r>
            <a:r>
              <a:rPr lang="ru-RU" sz="1300" dirty="0" err="1">
                <a:latin typeface="a_AvanteInt" panose="020B0302020202020204" pitchFamily="34" charset="-52"/>
              </a:rPr>
              <a:t>Минобрнауки</a:t>
            </a:r>
            <a:r>
              <a:rPr lang="ru-RU" sz="1300" dirty="0">
                <a:latin typeface="a_AvanteInt" panose="020B0302020202020204" pitchFamily="34" charset="-52"/>
              </a:rPr>
              <a:t> оценивали выполнение </a:t>
            </a:r>
            <a:r>
              <a:rPr lang="ru-RU" sz="1300" dirty="0" err="1">
                <a:latin typeface="a_AvanteInt" panose="020B0302020202020204" pitchFamily="34" charset="-52"/>
              </a:rPr>
              <a:t>гос</a:t>
            </a:r>
            <a:r>
              <a:rPr lang="ru-RU" sz="1300" dirty="0">
                <a:latin typeface="a_AvanteInt" panose="020B0302020202020204" pitchFamily="34" charset="-52"/>
              </a:rPr>
              <a:t>. заданий по числу публикаций. Это не вызывало бы возражений в случае правильной организации этого процесса. В 2018 г. это было не так и Профсоюзу приходилось занимать активную позицию. Дело в том, что в 2018году при подготовке отчетов по </a:t>
            </a:r>
            <a:r>
              <a:rPr lang="ru-RU" sz="1300" dirty="0" err="1">
                <a:latin typeface="a_AvanteInt" panose="020B0302020202020204" pitchFamily="34" charset="-52"/>
              </a:rPr>
              <a:t>гос</a:t>
            </a:r>
            <a:r>
              <a:rPr lang="ru-RU" sz="1300" dirty="0">
                <a:latin typeface="a_AvanteInt" panose="020B0302020202020204" pitchFamily="34" charset="-52"/>
              </a:rPr>
              <a:t>. заданиям за 2017 г. сотрудники не знали, что они будут подвергаться тщательной проверке с очень серьезными </a:t>
            </a:r>
            <a:r>
              <a:rPr lang="ru-RU" sz="1300" dirty="0" err="1">
                <a:latin typeface="a_AvanteInt" panose="020B0302020202020204" pitchFamily="34" charset="-52"/>
              </a:rPr>
              <a:t>последствиДаже</a:t>
            </a:r>
            <a:r>
              <a:rPr lang="ru-RU" sz="1300" dirty="0">
                <a:latin typeface="a_AvanteInt" panose="020B0302020202020204" pitchFamily="34" charset="-52"/>
              </a:rPr>
              <a:t> было неясно, должен ли их </a:t>
            </a:r>
            <a:r>
              <a:rPr lang="ru-RU" sz="1300" dirty="0" err="1">
                <a:latin typeface="a_AvanteInt" panose="020B0302020202020204" pitchFamily="34" charset="-52"/>
              </a:rPr>
              <a:t>кями</a:t>
            </a:r>
            <a:r>
              <a:rPr lang="ru-RU" sz="1300" dirty="0">
                <a:latin typeface="a_AvanteInt" panose="020B0302020202020204" pitchFamily="34" charset="-52"/>
              </a:rPr>
              <a:t>. Многие отчеты были подготовлены, мягко говоря, небрежно. Связано это во многом с тем, что после 2013 г, никто эти отчеты не смотрел. Профсоюз обратился к РАН с просьбой учесть это и сделать 2018 г, как бы пробным. Так и произошло. Ситуация с отчетами для РАН, быстро пришла в норму – отношение стало серьезным и отсев теперь идет, наверное, по существу. Отчет не будет принят, если действительно работа полностью провалена. Правда, что-то не было слышно о таких провалах. </a:t>
            </a:r>
            <a:br>
              <a:rPr lang="ru-RU" sz="1300" dirty="0">
                <a:latin typeface="a_AvanteInt" panose="020B0302020202020204" pitchFamily="34" charset="-52"/>
              </a:rPr>
            </a:br>
            <a:r>
              <a:rPr lang="ru-RU" sz="1300" dirty="0">
                <a:latin typeface="a_AvanteInt" panose="020B0302020202020204" pitchFamily="34" charset="-52"/>
              </a:rPr>
              <a:t>С оценкой по числу публикаций в 2018 г. тоже было не все просто. Дело в том, что ФАНО России качественно изменило число публикаций в апреле 2018 г. (оно было увеличено в соответствии с увеличением финансирования), требуемых как отчет по </a:t>
            </a:r>
            <a:r>
              <a:rPr lang="ru-RU" sz="1300" dirty="0" err="1">
                <a:latin typeface="a_AvanteInt" panose="020B0302020202020204" pitchFamily="34" charset="-52"/>
              </a:rPr>
              <a:t>гос</a:t>
            </a:r>
            <a:r>
              <a:rPr lang="ru-RU" sz="1300" dirty="0">
                <a:latin typeface="a_AvanteInt" panose="020B0302020202020204" pitchFamily="34" charset="-52"/>
              </a:rPr>
              <a:t>. заданию за 2018г. Понятно, что выполнить это, с учетом минимального срока публикации в 6 месяцев, было практически невозможно.  Совместными действиями РАН и Профсоюза ситуацию удалось смягчить, и насколько нам известно, жестких санкций со стороны ФАНО России в связи с невыполнением плана публикаций не было.  То же самое произошло и в 2019г. Снова совместными действиями РАН и Профсоюза ситуацию удалось смягчить и насколько нам известно, жестких санкций со стороны теперь уже Министерства науки и высшего образования в связи с невыполнением плана публикаций не было. Более того, в конце 2019г. руководством Министерства (благодаря позиции Профсоюза) было заявлено, что сокращение финансирования по </a:t>
            </a:r>
            <a:r>
              <a:rPr lang="ru-RU" sz="1300" dirty="0" err="1">
                <a:latin typeface="a_AvanteInt" panose="020B0302020202020204" pitchFamily="34" charset="-52"/>
              </a:rPr>
              <a:t>гос</a:t>
            </a:r>
            <a:r>
              <a:rPr lang="ru-RU" sz="1300" dirty="0">
                <a:latin typeface="a_AvanteInt" panose="020B0302020202020204" pitchFamily="34" charset="-52"/>
              </a:rPr>
              <a:t>. заданиям возможно только в случае отклонения отчета по </a:t>
            </a:r>
            <a:r>
              <a:rPr lang="ru-RU" sz="1300" dirty="0" err="1">
                <a:latin typeface="a_AvanteInt" panose="020B0302020202020204" pitchFamily="34" charset="-52"/>
              </a:rPr>
              <a:t>гос</a:t>
            </a:r>
            <a:r>
              <a:rPr lang="ru-RU" sz="1300" dirty="0">
                <a:latin typeface="a_AvanteInt" panose="020B0302020202020204" pitchFamily="34" charset="-52"/>
              </a:rPr>
              <a:t>. заданию РАН. Публикационная же активность будет учитываться при аттестации институтов и распределении дополнительного финансирования. </a:t>
            </a:r>
            <a:br>
              <a:rPr lang="ru-RU" sz="1300" dirty="0">
                <a:latin typeface="a_AvanteInt" panose="020B0302020202020204" pitchFamily="34" charset="-52"/>
              </a:rPr>
            </a:br>
            <a:r>
              <a:rPr lang="ru-RU" sz="1300" dirty="0">
                <a:latin typeface="a_AvanteInt" panose="020B0302020202020204" pitchFamily="34" charset="-52"/>
              </a:rPr>
              <a:t>В 2020г. снова была проведена корректировка </a:t>
            </a:r>
            <a:r>
              <a:rPr lang="ru-RU" sz="1300" dirty="0" err="1">
                <a:latin typeface="a_AvanteInt" panose="020B0302020202020204" pitchFamily="34" charset="-52"/>
              </a:rPr>
              <a:t>гос</a:t>
            </a:r>
            <a:r>
              <a:rPr lang="ru-RU" sz="1300" dirty="0">
                <a:latin typeface="a_AvanteInt" panose="020B0302020202020204" pitchFamily="34" charset="-52"/>
              </a:rPr>
              <a:t>. задания по публикационной активности. Однако эта корректировка существенно снижала требования, поэтому возражений у Профсоюза не было. Кроме того, стало вообще не очень ясно, на что вообще влияет публикационная активность. </a:t>
            </a:r>
            <a:br>
              <a:rPr lang="ru-RU" sz="1300" dirty="0">
                <a:latin typeface="a_AvanteInt" panose="020B0302020202020204" pitchFamily="34" charset="-52"/>
              </a:rPr>
            </a:br>
            <a:r>
              <a:rPr lang="ru-RU" sz="1300" b="1" dirty="0">
                <a:latin typeface="a_AvanteInt" panose="020B0302020202020204" pitchFamily="34" charset="-52"/>
              </a:rPr>
              <a:t> Таким образом, массовых сокращений по этой причине так же удалось избежать.</a:t>
            </a:r>
            <a:r>
              <a:rPr lang="ru-RU" sz="1300" dirty="0">
                <a:latin typeface="a_AvanteInt" panose="020B0302020202020204" pitchFamily="34" charset="-52"/>
              </a:rPr>
              <a:t> </a:t>
            </a:r>
            <a:r>
              <a:rPr lang="ru-RU" sz="1300" b="1" dirty="0">
                <a:latin typeface="a_AvanteInt" panose="020B0302020202020204" pitchFamily="34" charset="-52"/>
              </a:rPr>
              <a:t>В настоящий момент этой опасности нет и роль в этом нашего Профсоюза тоже немалая. </a:t>
            </a:r>
            <a:endParaRPr lang="ru-RU" sz="1300" dirty="0"/>
          </a:p>
        </p:txBody>
      </p:sp>
      <p:pic>
        <p:nvPicPr>
          <p:cNvPr id="4" name="Рисунок 3">
            <a:extLst>
              <a:ext uri="{FF2B5EF4-FFF2-40B4-BE49-F238E27FC236}">
                <a16:creationId xmlns:a16="http://schemas.microsoft.com/office/drawing/2014/main" xmlns="" id="{59B11086-5B0B-40A6-BFE8-E9236C59B12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4692" y="82495"/>
            <a:ext cx="2770908" cy="14232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След самолета">
  <a:themeElements>
    <a:clrScheme name="След самолета">
      <a:dk1>
        <a:sysClr val="windowText" lastClr="000000"/>
      </a:dk1>
      <a:lt1>
        <a:sysClr val="window" lastClr="FFFFFF"/>
      </a:lt1>
      <a:dk2>
        <a:srgbClr val="454545"/>
      </a:dk2>
      <a:lt2>
        <a:srgbClr val="DADADA"/>
      </a:lt2>
      <a:accent1>
        <a:srgbClr val="E5224E"/>
      </a:accent1>
      <a:accent2>
        <a:srgbClr val="9D074E"/>
      </a:accent2>
      <a:accent3>
        <a:srgbClr val="7F2294"/>
      </a:accent3>
      <a:accent4>
        <a:srgbClr val="8D65EA"/>
      </a:accent4>
      <a:accent5>
        <a:srgbClr val="588FE2"/>
      </a:accent5>
      <a:accent6>
        <a:srgbClr val="127CA4"/>
      </a:accent6>
      <a:hlink>
        <a:srgbClr val="FB4AB6"/>
      </a:hlink>
      <a:folHlink>
        <a:srgbClr val="F98FE9"/>
      </a:folHlink>
    </a:clrScheme>
    <a:fontScheme name="След самолета">
      <a:majorFont>
        <a:latin typeface="Century Gothic"/>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лед самолета">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Vapor Trail" id="{4FDF2955-7D9C-493C-B9F9-C205151B46CD}" vid="{6DB8EB18-3657-4051-A897-2ED38832359E}"/>
    </a:ext>
  </a:extLst>
</a:theme>
</file>

<file path=docProps/app.xml><?xml version="1.0" encoding="utf-8"?>
<Properties xmlns="http://schemas.openxmlformats.org/officeDocument/2006/extended-properties" xmlns:vt="http://schemas.openxmlformats.org/officeDocument/2006/docPropsVTypes">
  <Template>След самолета</Template>
  <TotalTime>948</TotalTime>
  <Words>4233</Words>
  <Application>Microsoft Office PowerPoint</Application>
  <PresentationFormat>Произвольный</PresentationFormat>
  <Paragraphs>115</Paragraphs>
  <Slides>41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41</vt:i4>
      </vt:variant>
    </vt:vector>
  </HeadingPairs>
  <TitlesOfParts>
    <vt:vector size="42" baseType="lpstr">
      <vt:lpstr>След самолета</vt:lpstr>
      <vt:lpstr>ОТЧЕТ председателя Профсоюза работников РАН В.П. Калинушкина  за период  2016-2021гг. </vt:lpstr>
      <vt:lpstr>Приоритет №1-  нет массовым сокращениям</vt:lpstr>
      <vt:lpstr>Указ Президента РФ  и массовые сокращения - 2016 г.  </vt:lpstr>
      <vt:lpstr>Указ Президента РФ  и массовые сокращения - 2017 г.</vt:lpstr>
      <vt:lpstr>Указ Президента РФ  и массовые сокращения - 2017 г.</vt:lpstr>
      <vt:lpstr>Указ Президента РФ  и массовые сокращения - 2018 г.</vt:lpstr>
      <vt:lpstr>Указ Президента РФ  и массовые сокращения - 2018 г.</vt:lpstr>
      <vt:lpstr>Указ Президента РФ  и массовые сокращения – 2019-2021г. </vt:lpstr>
      <vt:lpstr>                   Отчеты по госзаданиям</vt:lpstr>
      <vt:lpstr>  Неполный рабочий день </vt:lpstr>
      <vt:lpstr>Ситуация с зарплатой </vt:lpstr>
      <vt:lpstr>Ситуация с зарплатой </vt:lpstr>
      <vt:lpstr>Ситуация с зарплатой </vt:lpstr>
      <vt:lpstr>Ситуация с зарплатой </vt:lpstr>
      <vt:lpstr>Нормальные условия труда  </vt:lpstr>
      <vt:lpstr>Охрана труда</vt:lpstr>
      <vt:lpstr>Борьба за финансирование -2016-2017г.</vt:lpstr>
      <vt:lpstr>Борьба за  финансирование – 2016-2017г. </vt:lpstr>
      <vt:lpstr>Борьба за финансирование -2017г. </vt:lpstr>
      <vt:lpstr>Борьба за  финансирование 2018-2019 г.</vt:lpstr>
      <vt:lpstr>Борьба за финансирование  2020-2021г.</vt:lpstr>
      <vt:lpstr>Борьба за финансирование итоги</vt:lpstr>
      <vt:lpstr>Закон о науке  (полное название согласно проекту  о научной, научно-технической и инновационной деятельности в РФ)</vt:lpstr>
      <vt:lpstr>Аттестация институтов  (оценка результативности работы  за несколько лет) </vt:lpstr>
      <vt:lpstr>Оценка текущей результативности работы институтов   </vt:lpstr>
      <vt:lpstr>Оценка текущей работы ученых</vt:lpstr>
      <vt:lpstr>Объединение с ВУЗами</vt:lpstr>
      <vt:lpstr>Профстандарты</vt:lpstr>
      <vt:lpstr>Эффективный контракт</vt:lpstr>
      <vt:lpstr>Аттестации и конкурсы</vt:lpstr>
      <vt:lpstr>Участие первичных Профсоюзных организаций в разработке и принятии локальных нормативных актов в институтах</vt:lpstr>
      <vt:lpstr>Социальное партнерство</vt:lpstr>
      <vt:lpstr>Организационная работа </vt:lpstr>
      <vt:lpstr>Организационная работа </vt:lpstr>
      <vt:lpstr>Ситуация в первичных  и региональных организациях Профсоюза </vt:lpstr>
      <vt:lpstr>Информационная работа </vt:lpstr>
      <vt:lpstr>Обеспечение сотрудников  жильём    </vt:lpstr>
      <vt:lpstr>Работа с молодежью </vt:lpstr>
      <vt:lpstr>   Международная деятельность  и Взаимодействие с другими профсоюзами, политическими партиями, общественными объединениями, и структурами РАН </vt:lpstr>
      <vt:lpstr>Заключение  </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kalin v</dc:creator>
  <cp:lastModifiedBy>Nick</cp:lastModifiedBy>
  <cp:revision>130</cp:revision>
  <dcterms:created xsi:type="dcterms:W3CDTF">2021-05-09T18:11:21Z</dcterms:created>
  <dcterms:modified xsi:type="dcterms:W3CDTF">2021-05-15T14:53:47Z</dcterms:modified>
</cp:coreProperties>
</file>