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D2A2D-035E-47B9-A978-F6DE6399C7E3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1A002-DDFA-4474-BCFA-040D0CB6D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688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1A002-DDFA-4474-BCFA-040D0CB6DEE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430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063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665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2891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3017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04316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6981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350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918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902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346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553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34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073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102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902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020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27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2" y="1965960"/>
            <a:ext cx="8915399" cy="2262781"/>
          </a:xfrm>
        </p:spPr>
        <p:txBody>
          <a:bodyPr>
            <a:noAutofit/>
          </a:bodyPr>
          <a:lstStyle/>
          <a:p>
            <a:r>
              <a:rPr lang="ru-RU" sz="3600" dirty="0" smtClean="0"/>
              <a:t>О ведомственных наградах Министерства науки и высшего образования РФ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ru-RU" sz="3600" dirty="0" smtClean="0"/>
              <a:t>или Как получить звание </a:t>
            </a:r>
            <a:br>
              <a:rPr lang="ru-RU" sz="3600" dirty="0" smtClean="0"/>
            </a:br>
            <a:r>
              <a:rPr lang="ru-RU" sz="3600" dirty="0" smtClean="0"/>
              <a:t>«Ветеран труда»?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Приказ №71н от 11 декабря 2018 г.</a:t>
            </a:r>
          </a:p>
          <a:p>
            <a:r>
              <a:rPr lang="ru-RU" dirty="0" smtClean="0"/>
              <a:t>Зарегистрирован 28 декабря 2018 г. № 53230</a:t>
            </a:r>
          </a:p>
          <a:p>
            <a:r>
              <a:rPr lang="ru-RU" dirty="0" smtClean="0"/>
              <a:t>Вступил в силу с 09 января 2019 г.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538436" y="6298411"/>
            <a:ext cx="36535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Ирина Сергеевна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Гаркушина, </a:t>
            </a:r>
            <a:r>
              <a:rPr lang="ru-RU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СПбРО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60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dirty="0" smtClean="0"/>
              <a:t>Ведомственные награды за выдающиеся достижения (заслуги) и многолетний добросовестный труд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Медаль К.Д. Ушинского и почетное звание </a:t>
            </a:r>
            <a:r>
              <a:rPr lang="ru-RU" dirty="0"/>
              <a:t>«Почетный работник сферы образования РФ» </a:t>
            </a:r>
            <a:r>
              <a:rPr lang="ru-RU" dirty="0" smtClean="0"/>
              <a:t>(педагогические работники</a:t>
            </a:r>
            <a:r>
              <a:rPr lang="ru-RU" sz="1800" dirty="0" smtClean="0"/>
              <a:t>)</a:t>
            </a:r>
          </a:p>
          <a:p>
            <a:r>
              <a:rPr lang="ru-RU" b="1" dirty="0" smtClean="0"/>
              <a:t>«</a:t>
            </a:r>
            <a:r>
              <a:rPr lang="ru-RU" b="1" dirty="0"/>
              <a:t>Почетный работник науки и высоких технологий РФ</a:t>
            </a:r>
            <a:r>
              <a:rPr lang="ru-RU" b="1" dirty="0" smtClean="0"/>
              <a:t>»</a:t>
            </a:r>
          </a:p>
          <a:p>
            <a:pPr lvl="1"/>
            <a:r>
              <a:rPr lang="ru-RU" dirty="0" smtClean="0"/>
              <a:t>Работники организаций, осуществляющих научную деятельность</a:t>
            </a:r>
          </a:p>
          <a:p>
            <a:pPr lvl="1"/>
            <a:r>
              <a:rPr lang="ru-RU" dirty="0" smtClean="0"/>
              <a:t>Работники образовательных организаций, имеющие в должностных обязанностях научную деятельность</a:t>
            </a:r>
          </a:p>
          <a:p>
            <a:pPr marL="457200" lvl="1" indent="0">
              <a:buNone/>
            </a:pPr>
            <a:r>
              <a:rPr lang="ru-RU" dirty="0" smtClean="0"/>
              <a:t>Награждаются </a:t>
            </a:r>
          </a:p>
          <a:p>
            <a:pPr marL="457200" lvl="1" indent="0">
              <a:buNone/>
            </a:pPr>
            <a:r>
              <a:rPr lang="ru-RU" dirty="0"/>
              <a:t>З</a:t>
            </a:r>
            <a:r>
              <a:rPr lang="ru-RU" dirty="0" smtClean="0"/>
              <a:t>а заслуги и достижения в сфере научной, научно-технической, инновационной деятельности и </a:t>
            </a:r>
            <a:r>
              <a:rPr lang="ru-RU" dirty="0" err="1" smtClean="0"/>
              <a:t>нанотехнологий</a:t>
            </a:r>
            <a:endParaRPr lang="ru-RU" dirty="0" smtClean="0"/>
          </a:p>
          <a:p>
            <a:pPr marL="457200" lvl="1" indent="0">
              <a:buNone/>
            </a:pPr>
            <a:r>
              <a:rPr lang="ru-RU" dirty="0" smtClean="0"/>
              <a:t>За добросовестный труд в </a:t>
            </a:r>
            <a:r>
              <a:rPr lang="ru-RU" dirty="0"/>
              <a:t>сфере научной, </a:t>
            </a:r>
            <a:r>
              <a:rPr lang="ru-RU" dirty="0" smtClean="0"/>
              <a:t>научно-технической </a:t>
            </a:r>
            <a:r>
              <a:rPr lang="ru-RU" dirty="0"/>
              <a:t>деятельности и </a:t>
            </a:r>
            <a:r>
              <a:rPr lang="ru-RU" dirty="0" err="1"/>
              <a:t>нанотехнологий</a:t>
            </a:r>
            <a:r>
              <a:rPr lang="ru-RU" dirty="0" smtClean="0"/>
              <a:t> </a:t>
            </a:r>
          </a:p>
          <a:p>
            <a:pPr marL="457200" lvl="1" indent="0">
              <a:buNone/>
            </a:pPr>
            <a:endParaRPr lang="ru-RU" dirty="0"/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252734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862885"/>
            <a:ext cx="8915400" cy="5048337"/>
          </a:xfrm>
        </p:spPr>
        <p:txBody>
          <a:bodyPr>
            <a:normAutofit/>
          </a:bodyPr>
          <a:lstStyle/>
          <a:p>
            <a:r>
              <a:rPr lang="ru-RU" dirty="0"/>
              <a:t>«Почетный работник сферы молодежной политики РФ</a:t>
            </a:r>
            <a:r>
              <a:rPr lang="ru-RU" dirty="0" smtClean="0"/>
              <a:t>» </a:t>
            </a:r>
          </a:p>
          <a:p>
            <a:pPr lvl="1"/>
            <a:r>
              <a:rPr lang="ru-RU" dirty="0" smtClean="0"/>
              <a:t>Работники организаций, осуществляющих деятельность в сфере молодежной политики</a:t>
            </a:r>
            <a:endParaRPr lang="ru-RU" dirty="0"/>
          </a:p>
          <a:p>
            <a:r>
              <a:rPr lang="ru-RU" b="1" dirty="0"/>
              <a:t>Нагрудный знак «Почетный наставник</a:t>
            </a:r>
            <a:r>
              <a:rPr lang="ru-RU" b="1" dirty="0" smtClean="0"/>
              <a:t>»</a:t>
            </a:r>
          </a:p>
          <a:p>
            <a:pPr lvl="1"/>
            <a:r>
              <a:rPr lang="ru-RU" dirty="0" smtClean="0"/>
              <a:t>Высококвалифицированные работники организаций, подведомственных Министерству науки и высшего образования РФ</a:t>
            </a:r>
          </a:p>
          <a:p>
            <a:pPr marL="457200" lvl="1" indent="0">
              <a:buNone/>
            </a:pPr>
            <a:r>
              <a:rPr lang="ru-RU" dirty="0" smtClean="0"/>
              <a:t>Награждаются за личные заслуги </a:t>
            </a:r>
          </a:p>
          <a:p>
            <a:pPr lvl="1"/>
            <a:r>
              <a:rPr lang="ru-RU" dirty="0" smtClean="0"/>
              <a:t>в </a:t>
            </a:r>
            <a:r>
              <a:rPr lang="ru-RU" dirty="0"/>
              <a:t>содействии молодым </a:t>
            </a:r>
            <a:r>
              <a:rPr lang="ru-RU" dirty="0" smtClean="0"/>
              <a:t>рабочим и </a:t>
            </a:r>
            <a:r>
              <a:rPr lang="ru-RU" dirty="0"/>
              <a:t>специалистам</a:t>
            </a:r>
            <a:endParaRPr lang="ru-RU" dirty="0" smtClean="0"/>
          </a:p>
          <a:p>
            <a:pPr lvl="2"/>
            <a:r>
              <a:rPr lang="ru-RU" dirty="0" smtClean="0"/>
              <a:t>в успешном овладении ими профессиональными знаниями, навыками и умениями, в их профессиональном становлении </a:t>
            </a:r>
          </a:p>
          <a:p>
            <a:pPr lvl="2"/>
            <a:r>
              <a:rPr lang="ru-RU" dirty="0"/>
              <a:t>в</a:t>
            </a:r>
            <a:r>
              <a:rPr lang="ru-RU" dirty="0" smtClean="0"/>
              <a:t> приобретении ими опыта работы по специальности, формирования практических навыков и знаний</a:t>
            </a:r>
          </a:p>
          <a:p>
            <a:pPr lvl="2"/>
            <a:r>
              <a:rPr lang="ru-RU" dirty="0"/>
              <a:t>в</a:t>
            </a:r>
            <a:r>
              <a:rPr lang="ru-RU" dirty="0" smtClean="0"/>
              <a:t> оказании постоянной и эффективной помощи в совершенствовании форм и методов их работы</a:t>
            </a:r>
          </a:p>
          <a:p>
            <a:pPr lvl="1"/>
            <a:r>
              <a:rPr lang="ru-RU" dirty="0" smtClean="0"/>
              <a:t>Проведении работы по воспитанию, повышению общественной позиции и формированию гражданской позиции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0515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37696" y="1455313"/>
            <a:ext cx="8915400" cy="4133937"/>
          </a:xfrm>
        </p:spPr>
        <p:txBody>
          <a:bodyPr>
            <a:normAutofit/>
          </a:bodyPr>
          <a:lstStyle/>
          <a:p>
            <a:r>
              <a:rPr lang="ru-RU" b="1" dirty="0"/>
              <a:t>Почетная грамота Министерства науки и высшего образования </a:t>
            </a:r>
            <a:r>
              <a:rPr lang="ru-RU" b="1" dirty="0" smtClean="0"/>
              <a:t>РФ</a:t>
            </a:r>
          </a:p>
          <a:p>
            <a:pPr lvl="1"/>
            <a:r>
              <a:rPr lang="ru-RU" dirty="0" smtClean="0"/>
              <a:t>Работники и коллективы организаций, работающих в сфере ведения Министерства</a:t>
            </a:r>
          </a:p>
          <a:p>
            <a:pPr lvl="1"/>
            <a:r>
              <a:rPr lang="ru-RU" dirty="0" smtClean="0"/>
              <a:t>Лица и коллективы организаций, оказывающих активную и систематическую помощь в решении задач Министерства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	Награждаются за</a:t>
            </a:r>
          </a:p>
          <a:p>
            <a:pPr lvl="1"/>
            <a:r>
              <a:rPr lang="ru-RU" dirty="0" smtClean="0"/>
              <a:t>Заслуги в сфере образования</a:t>
            </a:r>
          </a:p>
          <a:p>
            <a:pPr lvl="1"/>
            <a:r>
              <a:rPr lang="ru-RU" dirty="0" smtClean="0"/>
              <a:t>Заслуги в сфере научной, научно-технической, инновационной деятельности и </a:t>
            </a:r>
            <a:r>
              <a:rPr lang="ru-RU" dirty="0" err="1" smtClean="0"/>
              <a:t>нанотехнологий</a:t>
            </a:r>
            <a:endParaRPr lang="ru-RU" dirty="0" smtClean="0"/>
          </a:p>
          <a:p>
            <a:pPr lvl="1"/>
            <a:r>
              <a:rPr lang="ru-RU" dirty="0" smtClean="0"/>
              <a:t>Заслуги в сфере молодежной политики</a:t>
            </a:r>
          </a:p>
          <a:p>
            <a:pPr lvl="1"/>
            <a:r>
              <a:rPr lang="ru-RU" dirty="0" smtClean="0"/>
              <a:t>Добросовестный труд</a:t>
            </a:r>
          </a:p>
          <a:p>
            <a:pPr lvl="1"/>
            <a:r>
              <a:rPr lang="ru-RU" dirty="0" smtClean="0"/>
              <a:t>Содействие в решении задач, возложенных на Министерство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1795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кандидатам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455313"/>
            <a:ext cx="8915400" cy="4455909"/>
          </a:xfrm>
        </p:spPr>
        <p:txBody>
          <a:bodyPr>
            <a:normAutofit/>
          </a:bodyPr>
          <a:lstStyle/>
          <a:p>
            <a:r>
              <a:rPr lang="ru-RU" dirty="0" smtClean="0"/>
              <a:t>Стаж не менее 15 лет, в организации не менее 3 лет</a:t>
            </a:r>
          </a:p>
          <a:p>
            <a:pPr lvl="1"/>
            <a:r>
              <a:rPr lang="ru-RU" dirty="0"/>
              <a:t>«Почетный наставник»</a:t>
            </a:r>
          </a:p>
          <a:p>
            <a:pPr lvl="2"/>
            <a:r>
              <a:rPr lang="ru-RU" dirty="0" smtClean="0"/>
              <a:t>Не менее 5 лет наставнической деятельности</a:t>
            </a:r>
          </a:p>
          <a:p>
            <a:pPr lvl="1"/>
            <a:r>
              <a:rPr lang="ru-RU" dirty="0"/>
              <a:t>Почетная </a:t>
            </a:r>
            <a:r>
              <a:rPr lang="ru-RU" dirty="0" smtClean="0"/>
              <a:t>грамота</a:t>
            </a:r>
          </a:p>
          <a:p>
            <a:pPr lvl="2"/>
            <a:r>
              <a:rPr lang="ru-RU" dirty="0" smtClean="0"/>
              <a:t>Не менее 3 лет в организации</a:t>
            </a:r>
          </a:p>
          <a:p>
            <a:pPr marL="0" indent="0">
              <a:buNone/>
            </a:pPr>
            <a:r>
              <a:rPr lang="ru-RU" dirty="0" smtClean="0"/>
              <a:t>Наличие </a:t>
            </a:r>
          </a:p>
          <a:p>
            <a:pPr lvl="1"/>
            <a:r>
              <a:rPr lang="ru-RU" dirty="0"/>
              <a:t>П</a:t>
            </a:r>
            <a:r>
              <a:rPr lang="ru-RU" dirty="0" smtClean="0"/>
              <a:t>рофессиональных заслуг (сведения о поощрениях и награждениях за эффективную и добросовестную трудовую деятельность)</a:t>
            </a:r>
          </a:p>
          <a:p>
            <a:pPr marL="457200" lvl="1" indent="0">
              <a:buNone/>
            </a:pPr>
            <a:r>
              <a:rPr lang="ru-RU" dirty="0" smtClean="0"/>
              <a:t>Для награждения нагрудным знаком «Почетный </a:t>
            </a:r>
            <a:r>
              <a:rPr lang="ru-RU" dirty="0"/>
              <a:t>наставник</a:t>
            </a:r>
            <a:r>
              <a:rPr lang="ru-RU" dirty="0" smtClean="0"/>
              <a:t>» </a:t>
            </a:r>
            <a:endParaRPr lang="ru-RU" dirty="0"/>
          </a:p>
          <a:p>
            <a:pPr lvl="2"/>
            <a:r>
              <a:rPr lang="ru-RU" dirty="0" smtClean="0"/>
              <a:t>Наград и поощрений за активную и добросовестную наставническую работу, уникальных программ, тиражирование практики наставничества, публичное признание заслуг в профессиональном сообществе, высокая деловая репутация и нравственные качества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698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Порядок представления к </a:t>
            </a:r>
            <a:r>
              <a:rPr lang="ru-RU" dirty="0" smtClean="0"/>
              <a:t>награждению ведомственными наградами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Ходатайство организации (основное место работы кандидата)</a:t>
            </a:r>
          </a:p>
          <a:p>
            <a:pPr lvl="1"/>
            <a:r>
              <a:rPr lang="ru-RU" dirty="0" smtClean="0"/>
              <a:t>Решение о ходатайстве принимается коллективом по месту основной работы</a:t>
            </a:r>
          </a:p>
          <a:p>
            <a:pPr lvl="1"/>
            <a:r>
              <a:rPr lang="ru-RU" dirty="0" smtClean="0"/>
              <a:t>Рассматривается коллегиальным органом (Ученым советом, Общим собранием коллектива, наградной комиссией)</a:t>
            </a:r>
          </a:p>
          <a:p>
            <a:pPr lvl="1"/>
            <a:r>
              <a:rPr lang="ru-RU" dirty="0" smtClean="0"/>
              <a:t>Вид ведомственной награды определяется с учетом степени и характера заслуг</a:t>
            </a:r>
          </a:p>
        </p:txBody>
      </p:sp>
    </p:spTree>
    <p:extLst>
      <p:ext uri="{BB962C8B-B14F-4D97-AF65-F5344CB8AC3E}">
        <p14:creationId xmlns:p14="http://schemas.microsoft.com/office/powerpoint/2010/main" val="34560806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Последовательность награждения:</a:t>
            </a:r>
            <a:br>
              <a:rPr lang="ru-RU" dirty="0"/>
            </a:b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704369" y="1905000"/>
            <a:ext cx="3332387" cy="49244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Почетная грамота</a:t>
            </a:r>
            <a:endParaRPr lang="ru-RU" sz="2600" dirty="0"/>
          </a:p>
        </p:txBody>
      </p:sp>
      <p:sp>
        <p:nvSpPr>
          <p:cNvPr id="8" name="TextBox 7"/>
          <p:cNvSpPr txBox="1"/>
          <p:nvPr/>
        </p:nvSpPr>
        <p:spPr>
          <a:xfrm>
            <a:off x="4634676" y="2989576"/>
            <a:ext cx="3633216" cy="892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Почетное звание</a:t>
            </a:r>
          </a:p>
          <a:p>
            <a:r>
              <a:rPr lang="ru-RU" sz="2600" dirty="0" smtClean="0"/>
              <a:t>Нагрудный знак</a:t>
            </a:r>
            <a:endParaRPr lang="ru-RU" sz="2600" dirty="0"/>
          </a:p>
        </p:txBody>
      </p:sp>
      <p:sp>
        <p:nvSpPr>
          <p:cNvPr id="9" name="TextBox 8"/>
          <p:cNvSpPr txBox="1"/>
          <p:nvPr/>
        </p:nvSpPr>
        <p:spPr>
          <a:xfrm>
            <a:off x="8609268" y="4413059"/>
            <a:ext cx="2895344" cy="892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ru-RU" sz="2600" dirty="0" smtClean="0"/>
              <a:t>Знак отличия</a:t>
            </a:r>
          </a:p>
          <a:p>
            <a:r>
              <a:rPr lang="ru-RU" sz="2600" dirty="0" smtClean="0"/>
              <a:t>(Ветеран труда)</a:t>
            </a:r>
            <a:endParaRPr lang="ru-RU" sz="2600" dirty="0"/>
          </a:p>
        </p:txBody>
      </p:sp>
      <p:sp>
        <p:nvSpPr>
          <p:cNvPr id="12" name="Стрелка углом вверх 11"/>
          <p:cNvSpPr/>
          <p:nvPr/>
        </p:nvSpPr>
        <p:spPr>
          <a:xfrm rot="5400000">
            <a:off x="3499775" y="2470372"/>
            <a:ext cx="938784" cy="1038409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углом вверх 12"/>
          <p:cNvSpPr/>
          <p:nvPr/>
        </p:nvSpPr>
        <p:spPr>
          <a:xfrm rot="5400000">
            <a:off x="7504849" y="3916905"/>
            <a:ext cx="938784" cy="1038409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704369" y="5692462"/>
            <a:ext cx="88002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Исключение: Работники, стаж которых превышает 20 лет в установленной сфере деятельности, могут награждаться почетными званиями, почетным знаком минуя награждением почетной грамотой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66992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Квота для организаций к представлению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Организации штатной численностью </a:t>
            </a:r>
            <a:r>
              <a:rPr lang="ru-RU" b="1" dirty="0" smtClean="0"/>
              <a:t>менее 200 человек </a:t>
            </a:r>
            <a:r>
              <a:rPr lang="ru-RU" dirty="0" smtClean="0"/>
              <a:t>– </a:t>
            </a:r>
            <a:r>
              <a:rPr lang="ru-RU" b="1" dirty="0" smtClean="0"/>
              <a:t>1 человек в год</a:t>
            </a:r>
          </a:p>
          <a:p>
            <a:endParaRPr lang="ru-RU" b="1" dirty="0" smtClean="0"/>
          </a:p>
          <a:p>
            <a:r>
              <a:rPr lang="ru-RU" dirty="0"/>
              <a:t>Организации штатной численностью </a:t>
            </a:r>
            <a:r>
              <a:rPr lang="ru-RU" b="1" dirty="0" smtClean="0"/>
              <a:t>более </a:t>
            </a:r>
            <a:r>
              <a:rPr lang="ru-RU" b="1" dirty="0"/>
              <a:t>200 человек </a:t>
            </a:r>
          </a:p>
          <a:p>
            <a:pPr marL="0" indent="0">
              <a:buNone/>
            </a:pPr>
            <a:r>
              <a:rPr lang="ru-RU" dirty="0" smtClean="0"/>
              <a:t>		</a:t>
            </a:r>
            <a:r>
              <a:rPr lang="ru-RU" b="1" dirty="0" smtClean="0"/>
              <a:t>От каждых 200 </a:t>
            </a:r>
            <a:r>
              <a:rPr lang="ru-RU" dirty="0" smtClean="0"/>
              <a:t>фактически работающих  - </a:t>
            </a:r>
            <a:r>
              <a:rPr lang="ru-RU" b="1" dirty="0" smtClean="0"/>
              <a:t>1 человек в год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Юбилей организации </a:t>
            </a:r>
            <a:r>
              <a:rPr lang="ru-RU" dirty="0" smtClean="0"/>
              <a:t>(50 лет, 55 лет и т.д.) – Квота увеличивается </a:t>
            </a:r>
            <a:r>
              <a:rPr lang="ru-RU" b="1" dirty="0" smtClean="0"/>
              <a:t>в 2 раза</a:t>
            </a:r>
          </a:p>
          <a:p>
            <a:pPr marL="0" indent="0">
              <a:buNone/>
            </a:pPr>
            <a:r>
              <a:rPr lang="ru-RU" dirty="0" smtClean="0"/>
              <a:t>		Необходимо представить сведения о дате образования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68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Представление к награждению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645920"/>
            <a:ext cx="8915400" cy="426530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Несколько кандидатур – общим списком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Ходатайство</a:t>
            </a:r>
          </a:p>
          <a:p>
            <a:pPr lvl="1"/>
            <a:r>
              <a:rPr lang="ru-RU" dirty="0" smtClean="0"/>
              <a:t>Приложения:</a:t>
            </a:r>
          </a:p>
          <a:p>
            <a:pPr lvl="2"/>
            <a:r>
              <a:rPr lang="ru-RU" dirty="0" smtClean="0"/>
              <a:t>Наградной лист (конкретные заслуги, сведения о личном вкладе)</a:t>
            </a:r>
          </a:p>
          <a:p>
            <a:pPr lvl="2"/>
            <a:r>
              <a:rPr lang="ru-RU" dirty="0" smtClean="0"/>
              <a:t>Сведения об общей численности штатных сотрудников</a:t>
            </a:r>
          </a:p>
          <a:p>
            <a:pPr lvl="2"/>
            <a:r>
              <a:rPr lang="ru-RU" dirty="0" smtClean="0"/>
              <a:t>Решение коллегиального органа</a:t>
            </a:r>
          </a:p>
          <a:p>
            <a:pPr lvl="1"/>
            <a:r>
              <a:rPr lang="ru-RU" dirty="0" smtClean="0"/>
              <a:t>Представления вносятся Руководителями научных организаций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Организации направляют в Министерство, филиалы – в </a:t>
            </a:r>
            <a:r>
              <a:rPr lang="ru-RU" dirty="0"/>
              <a:t>Г</a:t>
            </a:r>
            <a:r>
              <a:rPr lang="ru-RU" dirty="0" smtClean="0"/>
              <a:t>оловную организацию</a:t>
            </a:r>
            <a:endParaRPr lang="ru-RU" dirty="0"/>
          </a:p>
          <a:p>
            <a:pPr lvl="2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59749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Министерство науки и высшего образования РФ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0355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Срок рассмотрения 90 дней со дня поступления</a:t>
            </a:r>
          </a:p>
          <a:p>
            <a:pPr marL="0" indent="0">
              <a:buNone/>
            </a:pPr>
            <a:r>
              <a:rPr lang="ru-RU" dirty="0" smtClean="0"/>
              <a:t>В случае решения об отказе или неправильно оформленного представления документы подлежат возврату в 90-дневный срок со дня поступления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Награждение</a:t>
            </a:r>
          </a:p>
          <a:p>
            <a:r>
              <a:rPr lang="ru-RU" dirty="0"/>
              <a:t>О</a:t>
            </a:r>
            <a:r>
              <a:rPr lang="ru-RU" dirty="0" smtClean="0"/>
              <a:t>формляется приказом</a:t>
            </a:r>
          </a:p>
          <a:p>
            <a:r>
              <a:rPr lang="ru-RU" dirty="0" smtClean="0"/>
              <a:t>Осуществляется по месту работы не позднее 6 месяцев со дня приказа</a:t>
            </a:r>
          </a:p>
          <a:p>
            <a:r>
              <a:rPr lang="ru-RU" dirty="0" smtClean="0"/>
              <a:t>Копии приказов и ведомственные награды выдаются по доверенности представителям организации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Награждение очередной ведомственной наградой возможно не ранее чем через 2 года</a:t>
            </a:r>
          </a:p>
          <a:p>
            <a:pPr marL="0" indent="0">
              <a:buNone/>
            </a:pPr>
            <a:r>
              <a:rPr lang="ru-RU" dirty="0" smtClean="0"/>
              <a:t>Повторное награждение не производится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61453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07887" y="4708602"/>
            <a:ext cx="5724767" cy="1280890"/>
          </a:xfrm>
        </p:spPr>
        <p:txBody>
          <a:bodyPr>
            <a:noAutofit/>
          </a:bodyPr>
          <a:lstStyle/>
          <a:p>
            <a:r>
              <a:rPr lang="ru-RU" sz="1800" dirty="0"/>
              <a:t>Приказ №71н от 11 декабря 2018 г.</a:t>
            </a:r>
            <a:br>
              <a:rPr lang="ru-RU" sz="1800" dirty="0"/>
            </a:br>
            <a:r>
              <a:rPr lang="ru-RU" sz="1800" dirty="0"/>
              <a:t>Зарегистрирован 28 декабря 2018 г. № 53230</a:t>
            </a:r>
            <a:br>
              <a:rPr lang="ru-RU" sz="1800" dirty="0"/>
            </a:br>
            <a:r>
              <a:rPr lang="ru-RU" sz="1800" dirty="0"/>
              <a:t>Вступил в силу с 09 января 2019 г.</a:t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3399667" y="2768957"/>
            <a:ext cx="69159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9168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Ведомственные награды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Знак отличия Министерства науки и высшего образования РФ – Дает право на присвоение звания «Ветеран труда» </a:t>
            </a:r>
          </a:p>
          <a:p>
            <a:r>
              <a:rPr lang="ru-RU" dirty="0" smtClean="0"/>
              <a:t>2. Медаль К.Д. Ушинского</a:t>
            </a:r>
          </a:p>
          <a:p>
            <a:r>
              <a:rPr lang="ru-RU" dirty="0" smtClean="0"/>
              <a:t>3. Почетные звания:</a:t>
            </a:r>
          </a:p>
          <a:p>
            <a:pPr lvl="1"/>
            <a:r>
              <a:rPr lang="ru-RU" dirty="0" smtClean="0"/>
              <a:t>«Почетный работник сферы образования РФ»</a:t>
            </a:r>
          </a:p>
          <a:p>
            <a:pPr lvl="1"/>
            <a:r>
              <a:rPr lang="ru-RU" dirty="0" smtClean="0"/>
              <a:t>«Почетный работник науки и высоких технологий РФ»</a:t>
            </a:r>
          </a:p>
          <a:p>
            <a:pPr lvl="1"/>
            <a:r>
              <a:rPr lang="ru-RU" dirty="0" smtClean="0"/>
              <a:t>«Почетный работник сферы молодежной политики РФ»</a:t>
            </a:r>
          </a:p>
          <a:p>
            <a:r>
              <a:rPr lang="ru-RU" dirty="0" smtClean="0"/>
              <a:t>4. Нагрудный знак «Почетный наставник»</a:t>
            </a:r>
          </a:p>
          <a:p>
            <a:r>
              <a:rPr lang="ru-RU" dirty="0" smtClean="0"/>
              <a:t>5. Почетная грамота Министерства науки и высшего образования РФ</a:t>
            </a:r>
          </a:p>
        </p:txBody>
      </p:sp>
    </p:spTree>
    <p:extLst>
      <p:ext uri="{BB962C8B-B14F-4D97-AF65-F5344CB8AC3E}">
        <p14:creationId xmlns:p14="http://schemas.microsoft.com/office/powerpoint/2010/main" val="2671831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dirty="0" smtClean="0"/>
              <a:t>Знак отличия за заслуги в труде и продолжительную работу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63652"/>
            <a:ext cx="8915400" cy="374757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200" dirty="0" smtClean="0"/>
              <a:t>К награждению представляются Работники подведомственных </a:t>
            </a:r>
            <a:r>
              <a:rPr lang="ru-RU" sz="2200" dirty="0" err="1" smtClean="0"/>
              <a:t>Минобрнауки</a:t>
            </a:r>
            <a:r>
              <a:rPr lang="ru-RU" sz="2200" dirty="0" smtClean="0"/>
              <a:t> организаций и иных организаций, осуществляющих деятельность в сфере ведения </a:t>
            </a:r>
            <a:r>
              <a:rPr lang="ru-RU" sz="2200" dirty="0" err="1" smtClean="0"/>
              <a:t>Минобрнауки</a:t>
            </a:r>
            <a:r>
              <a:rPr lang="ru-RU" sz="2200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Требования к представлению:</a:t>
            </a:r>
          </a:p>
          <a:p>
            <a:r>
              <a:rPr lang="ru-RU" dirty="0" smtClean="0"/>
              <a:t>Стаж не менее 15 лет, стаж в организации не менее 3 лет</a:t>
            </a:r>
          </a:p>
          <a:p>
            <a:r>
              <a:rPr lang="ru-RU" dirty="0" smtClean="0"/>
              <a:t>Наличие почетного звания, нагрудного знака, медали</a:t>
            </a:r>
          </a:p>
          <a:p>
            <a:r>
              <a:rPr lang="ru-RU" dirty="0" smtClean="0"/>
              <a:t>Наличие профессиональных заслуг (сведения о поощрениях и награждениях за эффективную и добросовестную трудовую деятельность)</a:t>
            </a:r>
          </a:p>
          <a:p>
            <a:r>
              <a:rPr lang="ru-RU" dirty="0" smtClean="0"/>
              <a:t>Отсутствие судимости</a:t>
            </a:r>
          </a:p>
          <a:p>
            <a:r>
              <a:rPr lang="ru-RU" dirty="0" smtClean="0"/>
              <a:t>Отсутствие дисциплинарного взыскания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718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Награждение возможно не ранее чем </a:t>
            </a:r>
            <a:r>
              <a:rPr lang="ru-RU" sz="2400" b="1" dirty="0" smtClean="0"/>
              <a:t>через 2 года </a:t>
            </a:r>
            <a:r>
              <a:rPr lang="ru-RU" sz="2400" dirty="0" smtClean="0"/>
              <a:t>после награждения </a:t>
            </a:r>
            <a:r>
              <a:rPr lang="ru-RU" sz="2400" b="1" dirty="0" smtClean="0"/>
              <a:t>ведомственной наградой</a:t>
            </a:r>
            <a:r>
              <a:rPr lang="ru-RU" sz="2400" dirty="0" smtClean="0"/>
              <a:t>.</a:t>
            </a:r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r>
              <a:rPr lang="ru-RU" sz="2400" dirty="0" smtClean="0"/>
              <a:t>Награждение в связи </a:t>
            </a:r>
            <a:r>
              <a:rPr lang="ru-RU" sz="2400" b="1" dirty="0" smtClean="0"/>
              <a:t>с юбилеем </a:t>
            </a:r>
            <a:r>
              <a:rPr lang="ru-RU" sz="2400" dirty="0" smtClean="0"/>
              <a:t>Работника или представляющей организации </a:t>
            </a:r>
            <a:r>
              <a:rPr lang="ru-RU" sz="2400" b="1" dirty="0" smtClean="0"/>
              <a:t>не допускается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82560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Порядок представления к награждению знаком отличия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26398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Ходатайство организации (основное место работы кандидата)</a:t>
            </a:r>
          </a:p>
          <a:p>
            <a:pPr lvl="1"/>
            <a:r>
              <a:rPr lang="ru-RU" dirty="0" smtClean="0"/>
              <a:t>Решение о ходатайстве принимается коллективами по месту основной работы</a:t>
            </a:r>
          </a:p>
          <a:p>
            <a:pPr lvl="1"/>
            <a:r>
              <a:rPr lang="ru-RU" dirty="0" smtClean="0"/>
              <a:t>Рассматривается коллегиальным органом (Ученым советом, Общим собранием коллектива, наградной комиссией)</a:t>
            </a:r>
          </a:p>
          <a:p>
            <a:r>
              <a:rPr lang="ru-RU" dirty="0" smtClean="0"/>
              <a:t> Представление к награждению (Указываются конкретные заслуги) 				Форма </a:t>
            </a:r>
            <a:r>
              <a:rPr lang="ru-RU" dirty="0"/>
              <a:t>- приложение </a:t>
            </a:r>
            <a:r>
              <a:rPr lang="ru-RU" dirty="0" smtClean="0"/>
              <a:t>Приказа</a:t>
            </a:r>
          </a:p>
          <a:p>
            <a:pPr marL="457200" lvl="1" indent="0">
              <a:buNone/>
            </a:pPr>
            <a:r>
              <a:rPr lang="ru-RU" dirty="0" smtClean="0"/>
              <a:t>Прилагаются</a:t>
            </a:r>
          </a:p>
          <a:p>
            <a:pPr lvl="1"/>
            <a:r>
              <a:rPr lang="ru-RU" dirty="0" smtClean="0"/>
              <a:t>Документы, подтверждающие соответствие требованиям</a:t>
            </a:r>
          </a:p>
          <a:p>
            <a:pPr lvl="1"/>
            <a:r>
              <a:rPr lang="ru-RU" dirty="0" smtClean="0"/>
              <a:t>Письменное согласие на обработку персональных данных</a:t>
            </a:r>
          </a:p>
          <a:p>
            <a:pPr lvl="1"/>
            <a:r>
              <a:rPr lang="ru-RU" dirty="0" smtClean="0"/>
              <a:t>Письменное согласие на проведение проверочных мероприятий</a:t>
            </a:r>
          </a:p>
          <a:p>
            <a:pPr lvl="1"/>
            <a:r>
              <a:rPr lang="ru-RU" dirty="0" smtClean="0"/>
              <a:t>Решение коллегиального органа организации, подписанное руководителем организации (органа) и заверенное печатью организации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8195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785611"/>
            <a:ext cx="8915400" cy="5125611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Согласование с высшим должностным лицом субъекта РФ</a:t>
            </a:r>
          </a:p>
          <a:p>
            <a:pPr marL="457200" lvl="1" indent="0">
              <a:buNone/>
            </a:pPr>
            <a:r>
              <a:rPr lang="ru-RU" dirty="0" smtClean="0"/>
              <a:t>Срок рассмотрения документов не может превышать 30 календарных дней со дня поступления</a:t>
            </a:r>
          </a:p>
          <a:p>
            <a:pPr marL="457200" lvl="1" indent="0">
              <a:buNone/>
            </a:pPr>
            <a:endParaRPr lang="ru-RU" dirty="0" smtClean="0"/>
          </a:p>
          <a:p>
            <a:r>
              <a:rPr lang="ru-RU" dirty="0" smtClean="0"/>
              <a:t>Документы направляются в Министерство науки и высшего образования РФ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272972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Комиссия по наградам Министерства науки и высшего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Срок рассмотрения не более 90 календарных дней со дня поступления</a:t>
            </a:r>
          </a:p>
          <a:p>
            <a:r>
              <a:rPr lang="ru-RU" dirty="0" smtClean="0"/>
              <a:t>Запросы для подтверждения сведений</a:t>
            </a:r>
          </a:p>
          <a:p>
            <a:pPr lvl="1"/>
            <a:r>
              <a:rPr lang="ru-RU" dirty="0" smtClean="0"/>
              <a:t>в организацию, представившую ходатайство</a:t>
            </a:r>
          </a:p>
          <a:p>
            <a:pPr lvl="1"/>
            <a:r>
              <a:rPr lang="ru-RU" dirty="0" smtClean="0"/>
              <a:t>Федеральные государственные органы</a:t>
            </a:r>
          </a:p>
          <a:p>
            <a:pPr lvl="1"/>
            <a:r>
              <a:rPr lang="ru-RU" dirty="0" smtClean="0"/>
              <a:t>Государственные органы субъектов РФ</a:t>
            </a:r>
          </a:p>
          <a:p>
            <a:pPr lvl="1"/>
            <a:r>
              <a:rPr lang="ru-RU" dirty="0" smtClean="0"/>
              <a:t>Органы местного самоуправления</a:t>
            </a:r>
          </a:p>
          <a:p>
            <a:r>
              <a:rPr lang="ru-RU" dirty="0" smtClean="0"/>
              <a:t>Письменное заключение (наградить или отказать, отказ возможен с рекомендацией альтернативного поощрения)</a:t>
            </a:r>
          </a:p>
          <a:p>
            <a:pPr lvl="2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5934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Министр науки и высшего образования РФ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Срок рассмотрения 14 дней со дня получения Заключения комиссии</a:t>
            </a:r>
          </a:p>
          <a:p>
            <a:r>
              <a:rPr lang="ru-RU" dirty="0" smtClean="0"/>
              <a:t>Решение о награждении оформляется приказом Министерства</a:t>
            </a:r>
          </a:p>
          <a:p>
            <a:r>
              <a:rPr lang="ru-RU" dirty="0" smtClean="0"/>
              <a:t>Решение об отказе и документы направляются в представившую организацию (с причиной отказа)</a:t>
            </a:r>
          </a:p>
          <a:p>
            <a:r>
              <a:rPr lang="ru-RU" dirty="0" smtClean="0"/>
              <a:t>Повторное представление возможно не ранее чем через 1 год со дня принятия решения</a:t>
            </a:r>
          </a:p>
          <a:p>
            <a:r>
              <a:rPr lang="ru-RU" dirty="0" smtClean="0"/>
              <a:t>Награждение осуществляется не позднее 6 месяцев со дня подписания приказа</a:t>
            </a:r>
          </a:p>
          <a:p>
            <a:r>
              <a:rPr lang="ru-RU" dirty="0" smtClean="0"/>
              <a:t>Повторное награждение не производится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6233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Возврат: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764406"/>
            <a:ext cx="8915400" cy="4146816"/>
          </a:xfrm>
        </p:spPr>
        <p:txBody>
          <a:bodyPr/>
          <a:lstStyle/>
          <a:p>
            <a:r>
              <a:rPr lang="ru-RU" dirty="0" smtClean="0"/>
              <a:t>Установление </a:t>
            </a:r>
            <a:r>
              <a:rPr lang="ru-RU" dirty="0"/>
              <a:t>недостоверности сведений</a:t>
            </a:r>
          </a:p>
          <a:p>
            <a:r>
              <a:rPr lang="ru-RU" dirty="0"/>
              <a:t>Несоответствие </a:t>
            </a:r>
          </a:p>
          <a:p>
            <a:pPr lvl="1"/>
            <a:r>
              <a:rPr lang="ru-RU" dirty="0"/>
              <a:t>кандидата требованиям</a:t>
            </a:r>
          </a:p>
          <a:p>
            <a:pPr lvl="1"/>
            <a:r>
              <a:rPr lang="ru-RU" dirty="0"/>
              <a:t>представленных документов перечню</a:t>
            </a:r>
          </a:p>
          <a:p>
            <a:r>
              <a:rPr lang="ru-RU" dirty="0"/>
              <a:t>Несоблюдение порядка согласования</a:t>
            </a:r>
          </a:p>
          <a:p>
            <a:r>
              <a:rPr lang="ru-RU" dirty="0"/>
              <a:t>Увольнение кандидата, не связанное с выходом на пенсию</a:t>
            </a:r>
          </a:p>
          <a:p>
            <a:r>
              <a:rPr lang="ru-RU" dirty="0"/>
              <a:t>Смерть кандидата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950873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252</TotalTime>
  <Words>1105</Words>
  <Application>Microsoft Office PowerPoint</Application>
  <PresentationFormat>Широкоэкранный</PresentationFormat>
  <Paragraphs>149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Century Gothic</vt:lpstr>
      <vt:lpstr>Wingdings 3</vt:lpstr>
      <vt:lpstr>Легкий дым</vt:lpstr>
      <vt:lpstr>О ведомственных наградах Министерства науки и высшего образования РФ или Как получить звание  «Ветеран труда»?</vt:lpstr>
      <vt:lpstr> Ведомственные награды</vt:lpstr>
      <vt:lpstr>Знак отличия за заслуги в труде и продолжительную работу</vt:lpstr>
      <vt:lpstr>Презентация PowerPoint</vt:lpstr>
      <vt:lpstr>Порядок представления к награждению знаком отличия</vt:lpstr>
      <vt:lpstr>Презентация PowerPoint</vt:lpstr>
      <vt:lpstr>Комиссия по наградам Министерства науки и высшего образования</vt:lpstr>
      <vt:lpstr>Министр науки и высшего образования РФ</vt:lpstr>
      <vt:lpstr>Возврат: </vt:lpstr>
      <vt:lpstr>Ведомственные награды за выдающиеся достижения (заслуги) и многолетний добросовестный труд</vt:lpstr>
      <vt:lpstr>Презентация PowerPoint</vt:lpstr>
      <vt:lpstr>Презентация PowerPoint</vt:lpstr>
      <vt:lpstr>Требования к кандидатам</vt:lpstr>
      <vt:lpstr>Порядок представления к награждению ведомственными наградами</vt:lpstr>
      <vt:lpstr>Последовательность награждения: </vt:lpstr>
      <vt:lpstr>Квота для организаций к представлению</vt:lpstr>
      <vt:lpstr>Представление к награждению</vt:lpstr>
      <vt:lpstr>Министерство науки и высшего образования РФ</vt:lpstr>
      <vt:lpstr>Приказ №71н от 11 декабря 2018 г. Зарегистрирован 28 декабря 2018 г. № 53230 Вступил в силу с 09 января 2019 г.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ведомственных наградах Министерства науки и высшего образования РФ</dc:title>
  <dc:creator>Irina Garkushina</dc:creator>
  <cp:lastModifiedBy>User</cp:lastModifiedBy>
  <cp:revision>31</cp:revision>
  <dcterms:created xsi:type="dcterms:W3CDTF">2019-04-23T17:00:54Z</dcterms:created>
  <dcterms:modified xsi:type="dcterms:W3CDTF">2022-05-27T10:30:51Z</dcterms:modified>
  <cp:contentStatus/>
</cp:coreProperties>
</file>