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62" r:id="rId4"/>
    <p:sldId id="300" r:id="rId5"/>
    <p:sldId id="258" r:id="rId6"/>
    <p:sldId id="275" r:id="rId7"/>
    <p:sldId id="298" r:id="rId8"/>
    <p:sldId id="283" r:id="rId9"/>
    <p:sldId id="280" r:id="rId10"/>
    <p:sldId id="281" r:id="rId11"/>
    <p:sldId id="282" r:id="rId12"/>
    <p:sldId id="279" r:id="rId13"/>
    <p:sldId id="274" r:id="rId14"/>
    <p:sldId id="299" r:id="rId15"/>
    <p:sldId id="278" r:id="rId16"/>
    <p:sldId id="284" r:id="rId17"/>
    <p:sldId id="285" r:id="rId18"/>
    <p:sldId id="276" r:id="rId19"/>
    <p:sldId id="277" r:id="rId20"/>
    <p:sldId id="259" r:id="rId21"/>
    <p:sldId id="288" r:id="rId22"/>
    <p:sldId id="289" r:id="rId23"/>
    <p:sldId id="290" r:id="rId24"/>
    <p:sldId id="286" r:id="rId25"/>
    <p:sldId id="291" r:id="rId26"/>
    <p:sldId id="292" r:id="rId27"/>
    <p:sldId id="287" r:id="rId28"/>
    <p:sldId id="293" r:id="rId29"/>
    <p:sldId id="294" r:id="rId30"/>
    <p:sldId id="295" r:id="rId31"/>
    <p:sldId id="296" r:id="rId32"/>
    <p:sldId id="297" r:id="rId33"/>
    <p:sldId id="260" r:id="rId34"/>
    <p:sldId id="265" r:id="rId35"/>
    <p:sldId id="267" r:id="rId36"/>
    <p:sldId id="266" r:id="rId37"/>
    <p:sldId id="263" r:id="rId38"/>
    <p:sldId id="264" r:id="rId39"/>
    <p:sldId id="268" r:id="rId40"/>
    <p:sldId id="269" r:id="rId41"/>
    <p:sldId id="271" r:id="rId42"/>
    <p:sldId id="270" r:id="rId43"/>
    <p:sldId id="261" r:id="rId44"/>
    <p:sldId id="272" r:id="rId45"/>
    <p:sldId id="273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1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B68CA-AE23-482B-BDB8-474419EDAEA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B848E8-40CD-49C5-BD45-A76A703057BC}">
      <dgm:prSet custT="1"/>
      <dgm:spPr/>
      <dgm:t>
        <a:bodyPr/>
        <a:lstStyle/>
        <a:p>
          <a:pPr rtl="0"/>
          <a:r>
            <a:rPr lang="ru-RU" sz="2800" dirty="0" smtClean="0"/>
            <a:t>759897-7 «О едином федеральном информационном регистре, содержащем сведения о населении Российской Федерации»</a:t>
          </a:r>
          <a:endParaRPr lang="ru-RU" sz="2800" dirty="0"/>
        </a:p>
      </dgm:t>
    </dgm:pt>
    <dgm:pt modelId="{C85776B0-5D3C-43AB-B92D-F9E5FD006704}" type="parTrans" cxnId="{61D9A865-0C3E-403B-9B0F-373816C1A243}">
      <dgm:prSet/>
      <dgm:spPr/>
      <dgm:t>
        <a:bodyPr/>
        <a:lstStyle/>
        <a:p>
          <a:endParaRPr lang="ru-RU"/>
        </a:p>
      </dgm:t>
    </dgm:pt>
    <dgm:pt modelId="{13633F08-2D64-445F-9E4C-F17BD7862983}" type="sibTrans" cxnId="{61D9A865-0C3E-403B-9B0F-373816C1A243}">
      <dgm:prSet/>
      <dgm:spPr/>
      <dgm:t>
        <a:bodyPr/>
        <a:lstStyle/>
        <a:p>
          <a:endParaRPr lang="ru-RU"/>
        </a:p>
      </dgm:t>
    </dgm:pt>
    <dgm:pt modelId="{DA746354-5D47-46C5-8CD9-291CC2FBFF8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dirty="0" smtClean="0"/>
            <a:t>896438-7 «О проведении эксперимента по установлению специального регулирования в целях создания необходимых условий для разработки и внедрения технологий искусственного интеллекта в субъекте Российской Федерации - городе федерального значения Москве и внесении изменений в статьи 6 и 10 Федерального закона «О персональных данных»</a:t>
          </a:r>
          <a:endParaRPr lang="ru-RU" sz="1800" dirty="0"/>
        </a:p>
      </dgm:t>
    </dgm:pt>
    <dgm:pt modelId="{26086303-270D-4CC0-8008-9259615924CF}" type="parTrans" cxnId="{6B8CF809-8222-4793-A8B9-E86EAF478959}">
      <dgm:prSet/>
      <dgm:spPr/>
      <dgm:t>
        <a:bodyPr/>
        <a:lstStyle/>
        <a:p>
          <a:endParaRPr lang="ru-RU"/>
        </a:p>
      </dgm:t>
    </dgm:pt>
    <dgm:pt modelId="{344F1128-BF5C-4B06-876C-FC4E2B34EA52}" type="sibTrans" cxnId="{6B8CF809-8222-4793-A8B9-E86EAF478959}">
      <dgm:prSet/>
      <dgm:spPr/>
      <dgm:t>
        <a:bodyPr/>
        <a:lstStyle/>
        <a:p>
          <a:endParaRPr lang="ru-RU"/>
        </a:p>
      </dgm:t>
    </dgm:pt>
    <dgm:pt modelId="{CD1A0B8C-C8E2-455F-90E6-DB453DA2D6A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922869-7 Об экспериментальных правовых режимах в сфере цифровых инноваций в РФ</a:t>
          </a:r>
          <a:endParaRPr lang="ru-RU" dirty="0"/>
        </a:p>
      </dgm:t>
    </dgm:pt>
    <dgm:pt modelId="{C37524C4-AE6D-4FF4-8D46-B040E95EAC22}" type="parTrans" cxnId="{0393AE5B-0C52-428D-9FC2-E58F874C1477}">
      <dgm:prSet/>
      <dgm:spPr/>
      <dgm:t>
        <a:bodyPr/>
        <a:lstStyle/>
        <a:p>
          <a:endParaRPr lang="ru-RU"/>
        </a:p>
      </dgm:t>
    </dgm:pt>
    <dgm:pt modelId="{4BB0A0DF-3164-4137-BB57-0D66EFE3BD7F}" type="sibTrans" cxnId="{0393AE5B-0C52-428D-9FC2-E58F874C1477}">
      <dgm:prSet/>
      <dgm:spPr/>
      <dgm:t>
        <a:bodyPr/>
        <a:lstStyle/>
        <a:p>
          <a:endParaRPr lang="ru-RU"/>
        </a:p>
      </dgm:t>
    </dgm:pt>
    <dgm:pt modelId="{54B9C002-AD33-4F0C-A461-6484263EC65F}" type="pres">
      <dgm:prSet presAssocID="{AC2B68CA-AE23-482B-BDB8-474419EDAE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F9930F-8157-4501-B2A9-4466A658027A}" type="pres">
      <dgm:prSet presAssocID="{5CB848E8-40CD-49C5-BD45-A76A703057B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032AC-2D32-4A7B-9AB3-D9AA9FCA9CAD}" type="pres">
      <dgm:prSet presAssocID="{13633F08-2D64-445F-9E4C-F17BD7862983}" presName="spacer" presStyleCnt="0"/>
      <dgm:spPr/>
    </dgm:pt>
    <dgm:pt modelId="{2670C288-5DF5-4657-9F4A-DB3CB8D69D2D}" type="pres">
      <dgm:prSet presAssocID="{DA746354-5D47-46C5-8CD9-291CC2FBFF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11988-3A99-448A-95DA-B5E809FB8865}" type="pres">
      <dgm:prSet presAssocID="{344F1128-BF5C-4B06-876C-FC4E2B34EA52}" presName="spacer" presStyleCnt="0"/>
      <dgm:spPr/>
    </dgm:pt>
    <dgm:pt modelId="{AB3696B6-BA8F-46AF-8789-73A1F39FF2A2}" type="pres">
      <dgm:prSet presAssocID="{CD1A0B8C-C8E2-455F-90E6-DB453DA2D6A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D9A865-0C3E-403B-9B0F-373816C1A243}" srcId="{AC2B68CA-AE23-482B-BDB8-474419EDAEA0}" destId="{5CB848E8-40CD-49C5-BD45-A76A703057BC}" srcOrd="0" destOrd="0" parTransId="{C85776B0-5D3C-43AB-B92D-F9E5FD006704}" sibTransId="{13633F08-2D64-445F-9E4C-F17BD7862983}"/>
    <dgm:cxn modelId="{6B8CF809-8222-4793-A8B9-E86EAF478959}" srcId="{AC2B68CA-AE23-482B-BDB8-474419EDAEA0}" destId="{DA746354-5D47-46C5-8CD9-291CC2FBFF81}" srcOrd="1" destOrd="0" parTransId="{26086303-270D-4CC0-8008-9259615924CF}" sibTransId="{344F1128-BF5C-4B06-876C-FC4E2B34EA52}"/>
    <dgm:cxn modelId="{C4076CAA-0C33-44F7-B6E1-5564C0A2ACDD}" type="presOf" srcId="{DA746354-5D47-46C5-8CD9-291CC2FBFF81}" destId="{2670C288-5DF5-4657-9F4A-DB3CB8D69D2D}" srcOrd="0" destOrd="0" presId="urn:microsoft.com/office/officeart/2005/8/layout/vList2"/>
    <dgm:cxn modelId="{6FEB96C8-6DBA-4BE9-974A-60B2ECD0656A}" type="presOf" srcId="{AC2B68CA-AE23-482B-BDB8-474419EDAEA0}" destId="{54B9C002-AD33-4F0C-A461-6484263EC65F}" srcOrd="0" destOrd="0" presId="urn:microsoft.com/office/officeart/2005/8/layout/vList2"/>
    <dgm:cxn modelId="{12FAAECC-0C91-4EFB-8581-CF46A95DE7C7}" type="presOf" srcId="{5CB848E8-40CD-49C5-BD45-A76A703057BC}" destId="{09F9930F-8157-4501-B2A9-4466A658027A}" srcOrd="0" destOrd="0" presId="urn:microsoft.com/office/officeart/2005/8/layout/vList2"/>
    <dgm:cxn modelId="{0393AE5B-0C52-428D-9FC2-E58F874C1477}" srcId="{AC2B68CA-AE23-482B-BDB8-474419EDAEA0}" destId="{CD1A0B8C-C8E2-455F-90E6-DB453DA2D6AE}" srcOrd="2" destOrd="0" parTransId="{C37524C4-AE6D-4FF4-8D46-B040E95EAC22}" sibTransId="{4BB0A0DF-3164-4137-BB57-0D66EFE3BD7F}"/>
    <dgm:cxn modelId="{B7F3F45E-97C4-4F7D-88C6-132562380703}" type="presOf" srcId="{CD1A0B8C-C8E2-455F-90E6-DB453DA2D6AE}" destId="{AB3696B6-BA8F-46AF-8789-73A1F39FF2A2}" srcOrd="0" destOrd="0" presId="urn:microsoft.com/office/officeart/2005/8/layout/vList2"/>
    <dgm:cxn modelId="{86E6F925-2FE5-4383-A57E-C4E3AD0A49B8}" type="presParOf" srcId="{54B9C002-AD33-4F0C-A461-6484263EC65F}" destId="{09F9930F-8157-4501-B2A9-4466A658027A}" srcOrd="0" destOrd="0" presId="urn:microsoft.com/office/officeart/2005/8/layout/vList2"/>
    <dgm:cxn modelId="{D728F53F-E85E-4A62-9E63-8AAED7D00D27}" type="presParOf" srcId="{54B9C002-AD33-4F0C-A461-6484263EC65F}" destId="{888032AC-2D32-4A7B-9AB3-D9AA9FCA9CAD}" srcOrd="1" destOrd="0" presId="urn:microsoft.com/office/officeart/2005/8/layout/vList2"/>
    <dgm:cxn modelId="{D55CB326-EBD1-40D0-8203-D5FF450D18A9}" type="presParOf" srcId="{54B9C002-AD33-4F0C-A461-6484263EC65F}" destId="{2670C288-5DF5-4657-9F4A-DB3CB8D69D2D}" srcOrd="2" destOrd="0" presId="urn:microsoft.com/office/officeart/2005/8/layout/vList2"/>
    <dgm:cxn modelId="{62BAFBBE-2DD1-4B36-9502-81DA8D100451}" type="presParOf" srcId="{54B9C002-AD33-4F0C-A461-6484263EC65F}" destId="{01411988-3A99-448A-95DA-B5E809FB8865}" srcOrd="3" destOrd="0" presId="urn:microsoft.com/office/officeart/2005/8/layout/vList2"/>
    <dgm:cxn modelId="{E8A2F422-2BC1-437F-AE5A-670A18CC6437}" type="presParOf" srcId="{54B9C002-AD33-4F0C-A461-6484263EC65F}" destId="{AB3696B6-BA8F-46AF-8789-73A1F39FF2A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D09AA7-6C95-4B2C-B97C-62E7BBB11F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030692-FC53-4F56-9F52-D6EDA0309C33}">
      <dgm:prSet custT="1"/>
      <dgm:spPr/>
      <dgm:t>
        <a:bodyPr/>
        <a:lstStyle/>
        <a:p>
          <a:pPr rtl="0"/>
          <a:r>
            <a:rPr lang="ru-RU" sz="2000" dirty="0" smtClean="0"/>
            <a:t>929579-7 "О внесении изменений в Федеральный закон "О науке и государственной научно-технической политике"  (в части поддержки </a:t>
          </a:r>
          <a:r>
            <a:rPr lang="ru-RU" sz="2000" dirty="0" err="1" smtClean="0"/>
            <a:t>высокорисковых</a:t>
          </a:r>
          <a:r>
            <a:rPr lang="ru-RU" sz="2000" dirty="0" smtClean="0"/>
            <a:t> инновационных и технологических проектов)    - </a:t>
          </a:r>
          <a:r>
            <a:rPr lang="ru-RU" sz="2000" i="1" dirty="0" smtClean="0"/>
            <a:t>Правительство РФ</a:t>
          </a:r>
          <a:endParaRPr lang="ru-RU" sz="2000" dirty="0"/>
        </a:p>
      </dgm:t>
    </dgm:pt>
    <dgm:pt modelId="{B0E30442-CD53-4E57-9F69-6819A4A192EE}" type="parTrans" cxnId="{54FB00ED-A047-484B-944B-8323699BBF0F}">
      <dgm:prSet/>
      <dgm:spPr/>
      <dgm:t>
        <a:bodyPr/>
        <a:lstStyle/>
        <a:p>
          <a:endParaRPr lang="ru-RU"/>
        </a:p>
      </dgm:t>
    </dgm:pt>
    <dgm:pt modelId="{7A6DA097-E40A-4C2A-8721-A408E7043A39}" type="sibTrans" cxnId="{54FB00ED-A047-484B-944B-8323699BBF0F}">
      <dgm:prSet/>
      <dgm:spPr/>
      <dgm:t>
        <a:bodyPr/>
        <a:lstStyle/>
        <a:p>
          <a:endParaRPr lang="ru-RU"/>
        </a:p>
      </dgm:t>
    </dgm:pt>
    <dgm:pt modelId="{57C32396-F8D8-452D-9B04-AAE050BCFC36}">
      <dgm:prSet custT="1"/>
      <dgm:spPr/>
      <dgm:t>
        <a:bodyPr/>
        <a:lstStyle/>
        <a:p>
          <a:pPr rtl="0"/>
          <a:r>
            <a:rPr lang="ru-RU" sz="1800" dirty="0" smtClean="0"/>
            <a:t>799046-7 "О внесении изменений в статью 103 Федерального закона "Об образовании в Российской Федерации" и статью 5 Федерального закона "О науке и научно-технической политике" (в части предоставления права бюджетным и автономным учреждениям высшего образования и науки становиться участниками ранее созданных хозяйственных обществ или хозяйственных партнерств) – </a:t>
          </a:r>
          <a:r>
            <a:rPr lang="ru-RU" sz="1800" i="1" dirty="0" smtClean="0"/>
            <a:t>группа депутатов</a:t>
          </a:r>
          <a:endParaRPr lang="ru-RU" sz="1800" dirty="0"/>
        </a:p>
      </dgm:t>
    </dgm:pt>
    <dgm:pt modelId="{44CBF8DD-3931-43C6-B4B9-24D91E23F830}" type="parTrans" cxnId="{EF1A57FE-C30C-4274-A554-A1FE84EC86A0}">
      <dgm:prSet/>
      <dgm:spPr/>
      <dgm:t>
        <a:bodyPr/>
        <a:lstStyle/>
        <a:p>
          <a:endParaRPr lang="ru-RU"/>
        </a:p>
      </dgm:t>
    </dgm:pt>
    <dgm:pt modelId="{BB7F2C4C-5BDE-447C-87AB-87084C1107EA}" type="sibTrans" cxnId="{EF1A57FE-C30C-4274-A554-A1FE84EC86A0}">
      <dgm:prSet/>
      <dgm:spPr/>
      <dgm:t>
        <a:bodyPr/>
        <a:lstStyle/>
        <a:p>
          <a:endParaRPr lang="ru-RU"/>
        </a:p>
      </dgm:t>
    </dgm:pt>
    <dgm:pt modelId="{0F30DC18-21A4-4FC7-ACB4-A2F60B2DD7E7}">
      <dgm:prSet custT="1"/>
      <dgm:spPr/>
      <dgm:t>
        <a:bodyPr/>
        <a:lstStyle/>
        <a:p>
          <a:pPr rtl="0"/>
          <a:r>
            <a:rPr lang="ru-RU" sz="2000" dirty="0" smtClean="0"/>
            <a:t>897093-7 «О внесении изменений в статьи 5 и 7 Федерального закона «О науке и государственной научно-технической политике» и статью 51 Федерального закона «Об образовании в Российской Федерации» (в части полномочий президента вуза и научного руководителя научной организации) - </a:t>
          </a:r>
          <a:r>
            <a:rPr lang="ru-RU" sz="2000" i="1" dirty="0" smtClean="0"/>
            <a:t>Правительство РФ</a:t>
          </a:r>
          <a:endParaRPr lang="ru-RU" sz="2000" dirty="0"/>
        </a:p>
      </dgm:t>
    </dgm:pt>
    <dgm:pt modelId="{543DF26F-04BD-4455-A939-FBB740CA0134}" type="parTrans" cxnId="{ED332AD2-76A9-4FC9-A36B-09E75BFC174A}">
      <dgm:prSet/>
      <dgm:spPr/>
      <dgm:t>
        <a:bodyPr/>
        <a:lstStyle/>
        <a:p>
          <a:endParaRPr lang="ru-RU"/>
        </a:p>
      </dgm:t>
    </dgm:pt>
    <dgm:pt modelId="{6B9E556C-601F-4F48-8CE4-3A4795240A72}" type="sibTrans" cxnId="{ED332AD2-76A9-4FC9-A36B-09E75BFC174A}">
      <dgm:prSet/>
      <dgm:spPr/>
      <dgm:t>
        <a:bodyPr/>
        <a:lstStyle/>
        <a:p>
          <a:endParaRPr lang="ru-RU"/>
        </a:p>
      </dgm:t>
    </dgm:pt>
    <dgm:pt modelId="{E6D8B98A-2399-4FA8-8875-F9A35F04779E}">
      <dgm:prSet custT="1"/>
      <dgm:spPr/>
      <dgm:t>
        <a:bodyPr/>
        <a:lstStyle/>
        <a:p>
          <a:pPr rtl="0"/>
          <a:r>
            <a:rPr lang="ru-RU" sz="1800" dirty="0" smtClean="0"/>
            <a:t>898369-7 «О внесении изменений в Трудовой кодекс Российской Федерации в части установления предельного возраста для замещения должностей руководителей, заместителей руководителей государственных и муниципальных образовательных организаций высшего образования и научных организаций и руководителей их филиалов» - </a:t>
          </a:r>
          <a:r>
            <a:rPr lang="ru-RU" sz="1800" i="1" dirty="0" smtClean="0"/>
            <a:t>Правительство РФ</a:t>
          </a:r>
          <a:endParaRPr lang="ru-RU" sz="1800" dirty="0"/>
        </a:p>
      </dgm:t>
    </dgm:pt>
    <dgm:pt modelId="{8E43C4C4-B7B4-4076-8C5E-1D4DA5F7F154}" type="parTrans" cxnId="{57064C76-CF1D-4538-9B60-E7B930EF8AAF}">
      <dgm:prSet/>
      <dgm:spPr/>
      <dgm:t>
        <a:bodyPr/>
        <a:lstStyle/>
        <a:p>
          <a:endParaRPr lang="ru-RU"/>
        </a:p>
      </dgm:t>
    </dgm:pt>
    <dgm:pt modelId="{502A76C0-704C-4B9A-9C3A-43B44C878EB6}" type="sibTrans" cxnId="{57064C76-CF1D-4538-9B60-E7B930EF8AAF}">
      <dgm:prSet/>
      <dgm:spPr/>
      <dgm:t>
        <a:bodyPr/>
        <a:lstStyle/>
        <a:p>
          <a:endParaRPr lang="ru-RU"/>
        </a:p>
      </dgm:t>
    </dgm:pt>
    <dgm:pt modelId="{A20B939B-188C-4E7D-AD3E-458A21E03BFF}" type="pres">
      <dgm:prSet presAssocID="{CBD09AA7-6C95-4B2C-B97C-62E7BBB11F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EDEE12-7BAA-420E-822C-5036AA0E8DEE}" type="pres">
      <dgm:prSet presAssocID="{9B030692-FC53-4F56-9F52-D6EDA0309C3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37C7E-9C55-43E6-BE9A-1853A0D5DA55}" type="pres">
      <dgm:prSet presAssocID="{7A6DA097-E40A-4C2A-8721-A408E7043A39}" presName="spacer" presStyleCnt="0"/>
      <dgm:spPr/>
    </dgm:pt>
    <dgm:pt modelId="{0303F768-C469-4429-9BB4-EE271B800F87}" type="pres">
      <dgm:prSet presAssocID="{57C32396-F8D8-452D-9B04-AAE050BCFC3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8246E-D3C6-4DAF-91B4-0BFDCBFB1D2C}" type="pres">
      <dgm:prSet presAssocID="{BB7F2C4C-5BDE-447C-87AB-87084C1107EA}" presName="spacer" presStyleCnt="0"/>
      <dgm:spPr/>
    </dgm:pt>
    <dgm:pt modelId="{A9456409-FB59-4536-847A-B37A22E86FE0}" type="pres">
      <dgm:prSet presAssocID="{0F30DC18-21A4-4FC7-ACB4-A2F60B2DD7E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0875C-6C3D-4F55-9FB0-7DE6B12DADEB}" type="pres">
      <dgm:prSet presAssocID="{6B9E556C-601F-4F48-8CE4-3A4795240A72}" presName="spacer" presStyleCnt="0"/>
      <dgm:spPr/>
    </dgm:pt>
    <dgm:pt modelId="{B533285D-6597-46CB-A7D3-03A34DD74FF7}" type="pres">
      <dgm:prSet presAssocID="{E6D8B98A-2399-4FA8-8875-F9A35F04779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DDBEDC-239C-4A1B-9CD0-E9978DD6BA0F}" type="presOf" srcId="{57C32396-F8D8-452D-9B04-AAE050BCFC36}" destId="{0303F768-C469-4429-9BB4-EE271B800F87}" srcOrd="0" destOrd="0" presId="urn:microsoft.com/office/officeart/2005/8/layout/vList2"/>
    <dgm:cxn modelId="{EF1A57FE-C30C-4274-A554-A1FE84EC86A0}" srcId="{CBD09AA7-6C95-4B2C-B97C-62E7BBB11F96}" destId="{57C32396-F8D8-452D-9B04-AAE050BCFC36}" srcOrd="1" destOrd="0" parTransId="{44CBF8DD-3931-43C6-B4B9-24D91E23F830}" sibTransId="{BB7F2C4C-5BDE-447C-87AB-87084C1107EA}"/>
    <dgm:cxn modelId="{54FB00ED-A047-484B-944B-8323699BBF0F}" srcId="{CBD09AA7-6C95-4B2C-B97C-62E7BBB11F96}" destId="{9B030692-FC53-4F56-9F52-D6EDA0309C33}" srcOrd="0" destOrd="0" parTransId="{B0E30442-CD53-4E57-9F69-6819A4A192EE}" sibTransId="{7A6DA097-E40A-4C2A-8721-A408E7043A39}"/>
    <dgm:cxn modelId="{C888A28C-A89D-4104-8035-CC177302D7DE}" type="presOf" srcId="{0F30DC18-21A4-4FC7-ACB4-A2F60B2DD7E7}" destId="{A9456409-FB59-4536-847A-B37A22E86FE0}" srcOrd="0" destOrd="0" presId="urn:microsoft.com/office/officeart/2005/8/layout/vList2"/>
    <dgm:cxn modelId="{F18B7C8A-2B41-43EB-B3CB-E088797FE773}" type="presOf" srcId="{E6D8B98A-2399-4FA8-8875-F9A35F04779E}" destId="{B533285D-6597-46CB-A7D3-03A34DD74FF7}" srcOrd="0" destOrd="0" presId="urn:microsoft.com/office/officeart/2005/8/layout/vList2"/>
    <dgm:cxn modelId="{57064C76-CF1D-4538-9B60-E7B930EF8AAF}" srcId="{CBD09AA7-6C95-4B2C-B97C-62E7BBB11F96}" destId="{E6D8B98A-2399-4FA8-8875-F9A35F04779E}" srcOrd="3" destOrd="0" parTransId="{8E43C4C4-B7B4-4076-8C5E-1D4DA5F7F154}" sibTransId="{502A76C0-704C-4B9A-9C3A-43B44C878EB6}"/>
    <dgm:cxn modelId="{95D78929-267D-4382-A3D2-8C8DD16A9C51}" type="presOf" srcId="{9B030692-FC53-4F56-9F52-D6EDA0309C33}" destId="{0FEDEE12-7BAA-420E-822C-5036AA0E8DEE}" srcOrd="0" destOrd="0" presId="urn:microsoft.com/office/officeart/2005/8/layout/vList2"/>
    <dgm:cxn modelId="{ED332AD2-76A9-4FC9-A36B-09E75BFC174A}" srcId="{CBD09AA7-6C95-4B2C-B97C-62E7BBB11F96}" destId="{0F30DC18-21A4-4FC7-ACB4-A2F60B2DD7E7}" srcOrd="2" destOrd="0" parTransId="{543DF26F-04BD-4455-A939-FBB740CA0134}" sibTransId="{6B9E556C-601F-4F48-8CE4-3A4795240A72}"/>
    <dgm:cxn modelId="{FB11346D-7C75-4278-8B4E-412CEEFDF7C7}" type="presOf" srcId="{CBD09AA7-6C95-4B2C-B97C-62E7BBB11F96}" destId="{A20B939B-188C-4E7D-AD3E-458A21E03BFF}" srcOrd="0" destOrd="0" presId="urn:microsoft.com/office/officeart/2005/8/layout/vList2"/>
    <dgm:cxn modelId="{B720E0FB-C895-4291-A1CD-948AA908FF32}" type="presParOf" srcId="{A20B939B-188C-4E7D-AD3E-458A21E03BFF}" destId="{0FEDEE12-7BAA-420E-822C-5036AA0E8DEE}" srcOrd="0" destOrd="0" presId="urn:microsoft.com/office/officeart/2005/8/layout/vList2"/>
    <dgm:cxn modelId="{82CAA53F-4C47-4AB1-BE5B-C59799EDAE88}" type="presParOf" srcId="{A20B939B-188C-4E7D-AD3E-458A21E03BFF}" destId="{12337C7E-9C55-43E6-BE9A-1853A0D5DA55}" srcOrd="1" destOrd="0" presId="urn:microsoft.com/office/officeart/2005/8/layout/vList2"/>
    <dgm:cxn modelId="{337117D0-A75A-4261-BFE1-E5CA986BC3F4}" type="presParOf" srcId="{A20B939B-188C-4E7D-AD3E-458A21E03BFF}" destId="{0303F768-C469-4429-9BB4-EE271B800F87}" srcOrd="2" destOrd="0" presId="urn:microsoft.com/office/officeart/2005/8/layout/vList2"/>
    <dgm:cxn modelId="{56602316-E05D-4C7D-93D4-F944E0B0175A}" type="presParOf" srcId="{A20B939B-188C-4E7D-AD3E-458A21E03BFF}" destId="{6DE8246E-D3C6-4DAF-91B4-0BFDCBFB1D2C}" srcOrd="3" destOrd="0" presId="urn:microsoft.com/office/officeart/2005/8/layout/vList2"/>
    <dgm:cxn modelId="{BFBCAC49-2694-4FE7-AC1A-8C6CB0AF84F6}" type="presParOf" srcId="{A20B939B-188C-4E7D-AD3E-458A21E03BFF}" destId="{A9456409-FB59-4536-847A-B37A22E86FE0}" srcOrd="4" destOrd="0" presId="urn:microsoft.com/office/officeart/2005/8/layout/vList2"/>
    <dgm:cxn modelId="{7463F088-8622-4915-AFD8-3F0D9502EF6C}" type="presParOf" srcId="{A20B939B-188C-4E7D-AD3E-458A21E03BFF}" destId="{C0A0875C-6C3D-4F55-9FB0-7DE6B12DADEB}" srcOrd="5" destOrd="0" presId="urn:microsoft.com/office/officeart/2005/8/layout/vList2"/>
    <dgm:cxn modelId="{A9978CA5-CD9B-489A-A1CB-4B4555E19A4D}" type="presParOf" srcId="{A20B939B-188C-4E7D-AD3E-458A21E03BFF}" destId="{B533285D-6597-46CB-A7D3-03A34DD74FF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0FC39D-9213-4D3E-BD26-A495A7DB32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707D36-DB34-4388-9404-4C4B38DA071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1) медицинская деятельность, в том числе телемедицинские технологии и технологии сбора и обработки сведений о состоянии здоровья и диагнозах граждан, фармацевтическая деятельность;</a:t>
          </a:r>
          <a:endParaRPr lang="ru-RU" sz="1800" dirty="0">
            <a:solidFill>
              <a:schemeClr val="tx1"/>
            </a:solidFill>
          </a:endParaRPr>
        </a:p>
      </dgm:t>
    </dgm:pt>
    <dgm:pt modelId="{067A9A6A-A5F5-4131-A727-112A539AB474}" type="parTrans" cxnId="{A4B1919B-200C-43CC-B44E-4F0B8AF765C9}">
      <dgm:prSet/>
      <dgm:spPr/>
      <dgm:t>
        <a:bodyPr/>
        <a:lstStyle/>
        <a:p>
          <a:endParaRPr lang="ru-RU" sz="1800"/>
        </a:p>
      </dgm:t>
    </dgm:pt>
    <dgm:pt modelId="{6B1C84A0-A7E4-4182-A95A-46EB9A7160A3}" type="sibTrans" cxnId="{A4B1919B-200C-43CC-B44E-4F0B8AF765C9}">
      <dgm:prSet/>
      <dgm:spPr/>
      <dgm:t>
        <a:bodyPr/>
        <a:lstStyle/>
        <a:p>
          <a:endParaRPr lang="ru-RU" sz="1800"/>
        </a:p>
      </dgm:t>
    </dgm:pt>
    <dgm:pt modelId="{A4F7F26E-A36C-465C-93FA-BE8920980EEF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2) проектирование, производство и эксплуатация транспортных средств, в том числе высокоавтоматизированных транспортных средств и беспилотных воздушных судов, аттестация их операторов, предоставление транспортных и логистических услуг и организация транспортного обслуживания;</a:t>
          </a:r>
          <a:endParaRPr lang="ru-RU" sz="1800" dirty="0">
            <a:solidFill>
              <a:schemeClr val="tx1"/>
            </a:solidFill>
          </a:endParaRPr>
        </a:p>
      </dgm:t>
    </dgm:pt>
    <dgm:pt modelId="{7B9FEE05-A755-46CE-822C-E9933C2B0FF1}" type="parTrans" cxnId="{2CA5E4C1-6585-49F6-9AF5-5B6EA6FA822D}">
      <dgm:prSet/>
      <dgm:spPr/>
      <dgm:t>
        <a:bodyPr/>
        <a:lstStyle/>
        <a:p>
          <a:endParaRPr lang="ru-RU" sz="1800"/>
        </a:p>
      </dgm:t>
    </dgm:pt>
    <dgm:pt modelId="{1021547A-8D43-4CE8-A283-25AF86CCD78F}" type="sibTrans" cxnId="{2CA5E4C1-6585-49F6-9AF5-5B6EA6FA822D}">
      <dgm:prSet/>
      <dgm:spPr/>
      <dgm:t>
        <a:bodyPr/>
        <a:lstStyle/>
        <a:p>
          <a:endParaRPr lang="ru-RU" sz="1800"/>
        </a:p>
      </dgm:t>
    </dgm:pt>
    <dgm:pt modelId="{6685D98C-E244-48A8-B4D9-F30A4F3FB0C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3) электронное обучение и дистанционные образовательные технологии;</a:t>
          </a:r>
          <a:endParaRPr lang="ru-RU" sz="1800" dirty="0">
            <a:solidFill>
              <a:schemeClr val="tx1"/>
            </a:solidFill>
          </a:endParaRPr>
        </a:p>
      </dgm:t>
    </dgm:pt>
    <dgm:pt modelId="{2FA74CF5-8A5C-4CB5-8C62-D03F85EBCC5D}" type="parTrans" cxnId="{9AEE52E3-48F3-4644-9458-755C33F321DC}">
      <dgm:prSet/>
      <dgm:spPr/>
      <dgm:t>
        <a:bodyPr/>
        <a:lstStyle/>
        <a:p>
          <a:endParaRPr lang="ru-RU" sz="1800"/>
        </a:p>
      </dgm:t>
    </dgm:pt>
    <dgm:pt modelId="{F0640C18-722A-4E0B-9B88-9B89CDE736C5}" type="sibTrans" cxnId="{9AEE52E3-48F3-4644-9458-755C33F321DC}">
      <dgm:prSet/>
      <dgm:spPr/>
      <dgm:t>
        <a:bodyPr/>
        <a:lstStyle/>
        <a:p>
          <a:endParaRPr lang="ru-RU" sz="1800"/>
        </a:p>
      </dgm:t>
    </dgm:pt>
    <dgm:pt modelId="{15C5E456-6C3B-40CD-A9E8-6C7F1E6A5A8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4) финансовый рынок;</a:t>
          </a:r>
          <a:endParaRPr lang="ru-RU" sz="1800" dirty="0">
            <a:solidFill>
              <a:schemeClr val="tx1"/>
            </a:solidFill>
          </a:endParaRPr>
        </a:p>
      </dgm:t>
    </dgm:pt>
    <dgm:pt modelId="{A9D1CCBF-5698-4362-9771-72BCCC52D66A}" type="parTrans" cxnId="{C0F10A7B-9FE6-4CA2-B65C-D7AD808112C2}">
      <dgm:prSet/>
      <dgm:spPr/>
      <dgm:t>
        <a:bodyPr/>
        <a:lstStyle/>
        <a:p>
          <a:endParaRPr lang="ru-RU" sz="1800"/>
        </a:p>
      </dgm:t>
    </dgm:pt>
    <dgm:pt modelId="{FB441095-56DB-4FB8-A5F0-599E8302F353}" type="sibTrans" cxnId="{C0F10A7B-9FE6-4CA2-B65C-D7AD808112C2}">
      <dgm:prSet/>
      <dgm:spPr/>
      <dgm:t>
        <a:bodyPr/>
        <a:lstStyle/>
        <a:p>
          <a:endParaRPr lang="ru-RU" sz="1800"/>
        </a:p>
      </dgm:t>
    </dgm:pt>
    <dgm:pt modelId="{5511DD15-F0D8-4A9E-82F6-28A46AE5C0E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5) продажа товаров, работ, услуг дистанционным способом;</a:t>
          </a:r>
          <a:endParaRPr lang="ru-RU" sz="1800" dirty="0">
            <a:solidFill>
              <a:schemeClr val="tx1"/>
            </a:solidFill>
          </a:endParaRPr>
        </a:p>
      </dgm:t>
    </dgm:pt>
    <dgm:pt modelId="{F1A67BDC-EAA6-4A38-9590-F97EF014229F}" type="parTrans" cxnId="{361EAD6C-C2EB-4A58-BBD3-106C86DA4306}">
      <dgm:prSet/>
      <dgm:spPr/>
      <dgm:t>
        <a:bodyPr/>
        <a:lstStyle/>
        <a:p>
          <a:endParaRPr lang="ru-RU" sz="1800"/>
        </a:p>
      </dgm:t>
    </dgm:pt>
    <dgm:pt modelId="{E6EC8728-130B-432A-BB5C-E1E62583DD64}" type="sibTrans" cxnId="{361EAD6C-C2EB-4A58-BBD3-106C86DA4306}">
      <dgm:prSet/>
      <dgm:spPr/>
      <dgm:t>
        <a:bodyPr/>
        <a:lstStyle/>
        <a:p>
          <a:endParaRPr lang="ru-RU" sz="1800"/>
        </a:p>
      </dgm:t>
    </dgm:pt>
    <dgm:pt modelId="{3D948DDA-E612-4B01-9762-F0E098416F1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smtClean="0">
              <a:solidFill>
                <a:schemeClr val="tx1"/>
              </a:solidFill>
            </a:rPr>
            <a:t>6) архитектурно-строительное проектирование, строительство, капитальный ремонт, реконструкция, снос объектов капитального строительства, эксплуатация зданий, сооружений;</a:t>
          </a:r>
          <a:endParaRPr lang="ru-RU" sz="1800">
            <a:solidFill>
              <a:schemeClr val="tx1"/>
            </a:solidFill>
          </a:endParaRPr>
        </a:p>
      </dgm:t>
    </dgm:pt>
    <dgm:pt modelId="{37DA4AC9-A093-410A-B840-43507D38B9E5}" type="parTrans" cxnId="{24148725-8EF8-43AB-B7A7-5A91896153DB}">
      <dgm:prSet/>
      <dgm:spPr/>
      <dgm:t>
        <a:bodyPr/>
        <a:lstStyle/>
        <a:p>
          <a:endParaRPr lang="ru-RU" sz="1800"/>
        </a:p>
      </dgm:t>
    </dgm:pt>
    <dgm:pt modelId="{048ABAE7-0230-4DC1-AC32-B4611959E7A8}" type="sibTrans" cxnId="{24148725-8EF8-43AB-B7A7-5A91896153DB}">
      <dgm:prSet/>
      <dgm:spPr/>
      <dgm:t>
        <a:bodyPr/>
        <a:lstStyle/>
        <a:p>
          <a:endParaRPr lang="ru-RU" sz="1800"/>
        </a:p>
      </dgm:t>
    </dgm:pt>
    <dgm:pt modelId="{8C3F16F3-B7B7-4153-9C03-60E4568B0B9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7) предоставление государственных и муниципальных услуг и осуществление государственного контроля (надзора) и муниципального контроля;</a:t>
          </a:r>
          <a:endParaRPr lang="ru-RU" sz="1800" dirty="0">
            <a:solidFill>
              <a:schemeClr val="tx1"/>
            </a:solidFill>
          </a:endParaRPr>
        </a:p>
      </dgm:t>
    </dgm:pt>
    <dgm:pt modelId="{B117D274-200C-40BF-A3D3-C63823CCDAFD}" type="parTrans" cxnId="{8E1C568B-C70F-4A31-B96A-5C7BD4270B71}">
      <dgm:prSet/>
      <dgm:spPr/>
      <dgm:t>
        <a:bodyPr/>
        <a:lstStyle/>
        <a:p>
          <a:endParaRPr lang="ru-RU" sz="1800"/>
        </a:p>
      </dgm:t>
    </dgm:pt>
    <dgm:pt modelId="{4A5009C8-3946-434E-B92C-020FF19B4952}" type="sibTrans" cxnId="{8E1C568B-C70F-4A31-B96A-5C7BD4270B71}">
      <dgm:prSet/>
      <dgm:spPr/>
      <dgm:t>
        <a:bodyPr/>
        <a:lstStyle/>
        <a:p>
          <a:endParaRPr lang="ru-RU" sz="1800"/>
        </a:p>
      </dgm:t>
    </dgm:pt>
    <dgm:pt modelId="{65221014-4F49-4C38-82D9-93436E6365D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smtClean="0">
              <a:solidFill>
                <a:schemeClr val="tx1"/>
              </a:solidFill>
            </a:rPr>
            <a:t>8) промышленность.</a:t>
          </a:r>
          <a:endParaRPr lang="ru-RU" sz="1800">
            <a:solidFill>
              <a:schemeClr val="tx1"/>
            </a:solidFill>
          </a:endParaRPr>
        </a:p>
      </dgm:t>
    </dgm:pt>
    <dgm:pt modelId="{A17F82B4-3B15-4AA4-96C6-1A5DFB6A6399}" type="parTrans" cxnId="{D046EEB4-049F-4F7F-A539-A1D4DBB1276C}">
      <dgm:prSet/>
      <dgm:spPr/>
      <dgm:t>
        <a:bodyPr/>
        <a:lstStyle/>
        <a:p>
          <a:endParaRPr lang="ru-RU" sz="1800"/>
        </a:p>
      </dgm:t>
    </dgm:pt>
    <dgm:pt modelId="{49719807-AAE6-425B-BEF7-271385DD3663}" type="sibTrans" cxnId="{D046EEB4-049F-4F7F-A539-A1D4DBB1276C}">
      <dgm:prSet/>
      <dgm:spPr/>
      <dgm:t>
        <a:bodyPr/>
        <a:lstStyle/>
        <a:p>
          <a:endParaRPr lang="ru-RU" sz="1800"/>
        </a:p>
      </dgm:t>
    </dgm:pt>
    <dgm:pt modelId="{8D7AB4EF-3BA4-4DA6-9349-A6A7FE3D17EC}" type="pres">
      <dgm:prSet presAssocID="{310FC39D-9213-4D3E-BD26-A495A7DB32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D0EB1A-AD9B-400B-8119-4ECB1FF2D8A0}" type="pres">
      <dgm:prSet presAssocID="{49707D36-DB34-4388-9404-4C4B38DA0714}" presName="parentText" presStyleLbl="node1" presStyleIdx="0" presStyleCnt="8" custScaleY="114204" custLinFactY="-33098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26CDC-1DCE-4C4A-9FA2-B9727EE1E572}" type="pres">
      <dgm:prSet presAssocID="{6B1C84A0-A7E4-4182-A95A-46EB9A7160A3}" presName="spacer" presStyleCnt="0"/>
      <dgm:spPr/>
    </dgm:pt>
    <dgm:pt modelId="{1C3D865A-4025-4AEB-B255-38A084E574AB}" type="pres">
      <dgm:prSet presAssocID="{A4F7F26E-A36C-465C-93FA-BE8920980EEF}" presName="parentText" presStyleLbl="node1" presStyleIdx="1" presStyleCnt="8" custScaleY="1701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8647D-5327-4285-970A-0996CFB0E852}" type="pres">
      <dgm:prSet presAssocID="{1021547A-8D43-4CE8-A283-25AF86CCD78F}" presName="spacer" presStyleCnt="0"/>
      <dgm:spPr/>
    </dgm:pt>
    <dgm:pt modelId="{F3FAA02D-A687-4DA5-87E6-077EC5B93A2A}" type="pres">
      <dgm:prSet presAssocID="{6685D98C-E244-48A8-B4D9-F30A4F3FB0C5}" presName="parentText" presStyleLbl="node1" presStyleIdx="2" presStyleCnt="8" custScaleY="641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101AA-5B2E-4BA1-8DEF-451E6DFCA5DC}" type="pres">
      <dgm:prSet presAssocID="{F0640C18-722A-4E0B-9B88-9B89CDE736C5}" presName="spacer" presStyleCnt="0"/>
      <dgm:spPr/>
    </dgm:pt>
    <dgm:pt modelId="{8CEA1755-F1BA-4EAC-A4DA-164BA19D4B4C}" type="pres">
      <dgm:prSet presAssocID="{15C5E456-6C3B-40CD-A9E8-6C7F1E6A5A89}" presName="parentText" presStyleLbl="node1" presStyleIdx="3" presStyleCnt="8" custScaleY="807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7FBA-5374-458A-AD3B-36FBE3ED485A}" type="pres">
      <dgm:prSet presAssocID="{FB441095-56DB-4FB8-A5F0-599E8302F353}" presName="spacer" presStyleCnt="0"/>
      <dgm:spPr/>
    </dgm:pt>
    <dgm:pt modelId="{71687728-36BF-42F7-8584-8B42AF38538E}" type="pres">
      <dgm:prSet presAssocID="{5511DD15-F0D8-4A9E-82F6-28A46AE5C0E7}" presName="parentText" presStyleLbl="node1" presStyleIdx="4" presStyleCnt="8" custScaleY="68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ADE50-C758-4B5A-B0EE-C6893679F321}" type="pres">
      <dgm:prSet presAssocID="{E6EC8728-130B-432A-BB5C-E1E62583DD64}" presName="spacer" presStyleCnt="0"/>
      <dgm:spPr/>
    </dgm:pt>
    <dgm:pt modelId="{711972C5-345F-4818-A66C-5790E4A86127}" type="pres">
      <dgm:prSet presAssocID="{3D948DDA-E612-4B01-9762-F0E098416F1E}" presName="parentText" presStyleLbl="node1" presStyleIdx="5" presStyleCnt="8" custLinFactY="-818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89D9C-0288-4914-8459-43E099CFF33C}" type="pres">
      <dgm:prSet presAssocID="{048ABAE7-0230-4DC1-AC32-B4611959E7A8}" presName="spacer" presStyleCnt="0"/>
      <dgm:spPr/>
    </dgm:pt>
    <dgm:pt modelId="{A4EF6F87-1A26-4B5D-B541-CEC953714AA5}" type="pres">
      <dgm:prSet presAssocID="{8C3F16F3-B7B7-4153-9C03-60E4568B0B98}" presName="parentText" presStyleLbl="node1" presStyleIdx="6" presStyleCnt="8" custLinFactY="-818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2B029-F3E4-4DED-B818-34EFC917E80A}" type="pres">
      <dgm:prSet presAssocID="{4A5009C8-3946-434E-B92C-020FF19B4952}" presName="spacer" presStyleCnt="0"/>
      <dgm:spPr/>
    </dgm:pt>
    <dgm:pt modelId="{BCE12DBB-DFD9-45F1-92E6-A41B2144F8A4}" type="pres">
      <dgm:prSet presAssocID="{65221014-4F49-4C38-82D9-93436E6365DA}" presName="parentText" presStyleLbl="node1" presStyleIdx="7" presStyleCnt="8" custScaleY="60536" custLinFactY="-818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1E914B-D9BD-4B19-A893-72184E1DECB9}" type="presOf" srcId="{6685D98C-E244-48A8-B4D9-F30A4F3FB0C5}" destId="{F3FAA02D-A687-4DA5-87E6-077EC5B93A2A}" srcOrd="0" destOrd="0" presId="urn:microsoft.com/office/officeart/2005/8/layout/vList2"/>
    <dgm:cxn modelId="{361EAD6C-C2EB-4A58-BBD3-106C86DA4306}" srcId="{310FC39D-9213-4D3E-BD26-A495A7DB3242}" destId="{5511DD15-F0D8-4A9E-82F6-28A46AE5C0E7}" srcOrd="4" destOrd="0" parTransId="{F1A67BDC-EAA6-4A38-9590-F97EF014229F}" sibTransId="{E6EC8728-130B-432A-BB5C-E1E62583DD64}"/>
    <dgm:cxn modelId="{8E1C568B-C70F-4A31-B96A-5C7BD4270B71}" srcId="{310FC39D-9213-4D3E-BD26-A495A7DB3242}" destId="{8C3F16F3-B7B7-4153-9C03-60E4568B0B98}" srcOrd="6" destOrd="0" parTransId="{B117D274-200C-40BF-A3D3-C63823CCDAFD}" sibTransId="{4A5009C8-3946-434E-B92C-020FF19B4952}"/>
    <dgm:cxn modelId="{3AA0830B-FB78-4A78-854F-A20BC2A92CBA}" type="presOf" srcId="{65221014-4F49-4C38-82D9-93436E6365DA}" destId="{BCE12DBB-DFD9-45F1-92E6-A41B2144F8A4}" srcOrd="0" destOrd="0" presId="urn:microsoft.com/office/officeart/2005/8/layout/vList2"/>
    <dgm:cxn modelId="{2BB79380-208A-4526-A114-4863B23B14CB}" type="presOf" srcId="{15C5E456-6C3B-40CD-A9E8-6C7F1E6A5A89}" destId="{8CEA1755-F1BA-4EAC-A4DA-164BA19D4B4C}" srcOrd="0" destOrd="0" presId="urn:microsoft.com/office/officeart/2005/8/layout/vList2"/>
    <dgm:cxn modelId="{9AEE52E3-48F3-4644-9458-755C33F321DC}" srcId="{310FC39D-9213-4D3E-BD26-A495A7DB3242}" destId="{6685D98C-E244-48A8-B4D9-F30A4F3FB0C5}" srcOrd="2" destOrd="0" parTransId="{2FA74CF5-8A5C-4CB5-8C62-D03F85EBCC5D}" sibTransId="{F0640C18-722A-4E0B-9B88-9B89CDE736C5}"/>
    <dgm:cxn modelId="{C0F10A7B-9FE6-4CA2-B65C-D7AD808112C2}" srcId="{310FC39D-9213-4D3E-BD26-A495A7DB3242}" destId="{15C5E456-6C3B-40CD-A9E8-6C7F1E6A5A89}" srcOrd="3" destOrd="0" parTransId="{A9D1CCBF-5698-4362-9771-72BCCC52D66A}" sibTransId="{FB441095-56DB-4FB8-A5F0-599E8302F353}"/>
    <dgm:cxn modelId="{01484284-D4E0-4FDD-BED6-0D548B5EA72C}" type="presOf" srcId="{8C3F16F3-B7B7-4153-9C03-60E4568B0B98}" destId="{A4EF6F87-1A26-4B5D-B541-CEC953714AA5}" srcOrd="0" destOrd="0" presId="urn:microsoft.com/office/officeart/2005/8/layout/vList2"/>
    <dgm:cxn modelId="{D046EEB4-049F-4F7F-A539-A1D4DBB1276C}" srcId="{310FC39D-9213-4D3E-BD26-A495A7DB3242}" destId="{65221014-4F49-4C38-82D9-93436E6365DA}" srcOrd="7" destOrd="0" parTransId="{A17F82B4-3B15-4AA4-96C6-1A5DFB6A6399}" sibTransId="{49719807-AAE6-425B-BEF7-271385DD3663}"/>
    <dgm:cxn modelId="{6BA983DF-71FB-4FCC-A7AB-F577249D0188}" type="presOf" srcId="{3D948DDA-E612-4B01-9762-F0E098416F1E}" destId="{711972C5-345F-4818-A66C-5790E4A86127}" srcOrd="0" destOrd="0" presId="urn:microsoft.com/office/officeart/2005/8/layout/vList2"/>
    <dgm:cxn modelId="{547C3A7E-1710-44A8-AD72-126FE416D389}" type="presOf" srcId="{49707D36-DB34-4388-9404-4C4B38DA0714}" destId="{0FD0EB1A-AD9B-400B-8119-4ECB1FF2D8A0}" srcOrd="0" destOrd="0" presId="urn:microsoft.com/office/officeart/2005/8/layout/vList2"/>
    <dgm:cxn modelId="{1949402B-A309-4684-AC78-8DF93DAEAF9F}" type="presOf" srcId="{5511DD15-F0D8-4A9E-82F6-28A46AE5C0E7}" destId="{71687728-36BF-42F7-8584-8B42AF38538E}" srcOrd="0" destOrd="0" presId="urn:microsoft.com/office/officeart/2005/8/layout/vList2"/>
    <dgm:cxn modelId="{833D077D-3484-449E-8DDF-BA6D1109AE8A}" type="presOf" srcId="{A4F7F26E-A36C-465C-93FA-BE8920980EEF}" destId="{1C3D865A-4025-4AEB-B255-38A084E574AB}" srcOrd="0" destOrd="0" presId="urn:microsoft.com/office/officeart/2005/8/layout/vList2"/>
    <dgm:cxn modelId="{24148725-8EF8-43AB-B7A7-5A91896153DB}" srcId="{310FC39D-9213-4D3E-BD26-A495A7DB3242}" destId="{3D948DDA-E612-4B01-9762-F0E098416F1E}" srcOrd="5" destOrd="0" parTransId="{37DA4AC9-A093-410A-B840-43507D38B9E5}" sibTransId="{048ABAE7-0230-4DC1-AC32-B4611959E7A8}"/>
    <dgm:cxn modelId="{A4B1919B-200C-43CC-B44E-4F0B8AF765C9}" srcId="{310FC39D-9213-4D3E-BD26-A495A7DB3242}" destId="{49707D36-DB34-4388-9404-4C4B38DA0714}" srcOrd="0" destOrd="0" parTransId="{067A9A6A-A5F5-4131-A727-112A539AB474}" sibTransId="{6B1C84A0-A7E4-4182-A95A-46EB9A7160A3}"/>
    <dgm:cxn modelId="{D763CFF8-8AA2-4167-8605-E7B391A78412}" type="presOf" srcId="{310FC39D-9213-4D3E-BD26-A495A7DB3242}" destId="{8D7AB4EF-3BA4-4DA6-9349-A6A7FE3D17EC}" srcOrd="0" destOrd="0" presId="urn:microsoft.com/office/officeart/2005/8/layout/vList2"/>
    <dgm:cxn modelId="{2CA5E4C1-6585-49F6-9AF5-5B6EA6FA822D}" srcId="{310FC39D-9213-4D3E-BD26-A495A7DB3242}" destId="{A4F7F26E-A36C-465C-93FA-BE8920980EEF}" srcOrd="1" destOrd="0" parTransId="{7B9FEE05-A755-46CE-822C-E9933C2B0FF1}" sibTransId="{1021547A-8D43-4CE8-A283-25AF86CCD78F}"/>
    <dgm:cxn modelId="{7C8CFF39-92CB-4FAF-B7DA-EDE8E8DCA446}" type="presParOf" srcId="{8D7AB4EF-3BA4-4DA6-9349-A6A7FE3D17EC}" destId="{0FD0EB1A-AD9B-400B-8119-4ECB1FF2D8A0}" srcOrd="0" destOrd="0" presId="urn:microsoft.com/office/officeart/2005/8/layout/vList2"/>
    <dgm:cxn modelId="{D935131D-5F13-4046-91E6-5B5E27D4EE24}" type="presParOf" srcId="{8D7AB4EF-3BA4-4DA6-9349-A6A7FE3D17EC}" destId="{E4726CDC-1DCE-4C4A-9FA2-B9727EE1E572}" srcOrd="1" destOrd="0" presId="urn:microsoft.com/office/officeart/2005/8/layout/vList2"/>
    <dgm:cxn modelId="{C33E061F-C756-4C63-AB15-1223B3851E56}" type="presParOf" srcId="{8D7AB4EF-3BA4-4DA6-9349-A6A7FE3D17EC}" destId="{1C3D865A-4025-4AEB-B255-38A084E574AB}" srcOrd="2" destOrd="0" presId="urn:microsoft.com/office/officeart/2005/8/layout/vList2"/>
    <dgm:cxn modelId="{E7A53A08-2DEC-4828-9AFA-F64A0B0C2A85}" type="presParOf" srcId="{8D7AB4EF-3BA4-4DA6-9349-A6A7FE3D17EC}" destId="{D358647D-5327-4285-970A-0996CFB0E852}" srcOrd="3" destOrd="0" presId="urn:microsoft.com/office/officeart/2005/8/layout/vList2"/>
    <dgm:cxn modelId="{91219951-5359-4859-9DB7-E7D6BC1A5383}" type="presParOf" srcId="{8D7AB4EF-3BA4-4DA6-9349-A6A7FE3D17EC}" destId="{F3FAA02D-A687-4DA5-87E6-077EC5B93A2A}" srcOrd="4" destOrd="0" presId="urn:microsoft.com/office/officeart/2005/8/layout/vList2"/>
    <dgm:cxn modelId="{171CBD0B-0B01-4311-87EC-8E9825ACC2D0}" type="presParOf" srcId="{8D7AB4EF-3BA4-4DA6-9349-A6A7FE3D17EC}" destId="{9C8101AA-5B2E-4BA1-8DEF-451E6DFCA5DC}" srcOrd="5" destOrd="0" presId="urn:microsoft.com/office/officeart/2005/8/layout/vList2"/>
    <dgm:cxn modelId="{250BB1C5-1025-45AD-B62D-E88D7B5AF631}" type="presParOf" srcId="{8D7AB4EF-3BA4-4DA6-9349-A6A7FE3D17EC}" destId="{8CEA1755-F1BA-4EAC-A4DA-164BA19D4B4C}" srcOrd="6" destOrd="0" presId="urn:microsoft.com/office/officeart/2005/8/layout/vList2"/>
    <dgm:cxn modelId="{71815588-928C-4E10-A0D6-ABE9B6538A60}" type="presParOf" srcId="{8D7AB4EF-3BA4-4DA6-9349-A6A7FE3D17EC}" destId="{03077FBA-5374-458A-AD3B-36FBE3ED485A}" srcOrd="7" destOrd="0" presId="urn:microsoft.com/office/officeart/2005/8/layout/vList2"/>
    <dgm:cxn modelId="{1D23D9A4-53EA-49C0-8990-EB00A346F9A7}" type="presParOf" srcId="{8D7AB4EF-3BA4-4DA6-9349-A6A7FE3D17EC}" destId="{71687728-36BF-42F7-8584-8B42AF38538E}" srcOrd="8" destOrd="0" presId="urn:microsoft.com/office/officeart/2005/8/layout/vList2"/>
    <dgm:cxn modelId="{F159D0B4-BC56-4F00-811F-0527428A6381}" type="presParOf" srcId="{8D7AB4EF-3BA4-4DA6-9349-A6A7FE3D17EC}" destId="{39AADE50-C758-4B5A-B0EE-C6893679F321}" srcOrd="9" destOrd="0" presId="urn:microsoft.com/office/officeart/2005/8/layout/vList2"/>
    <dgm:cxn modelId="{24FE4CEA-97CD-4A7D-8C03-4A9E3D91E687}" type="presParOf" srcId="{8D7AB4EF-3BA4-4DA6-9349-A6A7FE3D17EC}" destId="{711972C5-345F-4818-A66C-5790E4A86127}" srcOrd="10" destOrd="0" presId="urn:microsoft.com/office/officeart/2005/8/layout/vList2"/>
    <dgm:cxn modelId="{3E8D2060-3025-4FA5-97D0-65462EF441E6}" type="presParOf" srcId="{8D7AB4EF-3BA4-4DA6-9349-A6A7FE3D17EC}" destId="{8AB89D9C-0288-4914-8459-43E099CFF33C}" srcOrd="11" destOrd="0" presId="urn:microsoft.com/office/officeart/2005/8/layout/vList2"/>
    <dgm:cxn modelId="{BF85400A-F0B4-4874-BC2F-ED31779017AB}" type="presParOf" srcId="{8D7AB4EF-3BA4-4DA6-9349-A6A7FE3D17EC}" destId="{A4EF6F87-1A26-4B5D-B541-CEC953714AA5}" srcOrd="12" destOrd="0" presId="urn:microsoft.com/office/officeart/2005/8/layout/vList2"/>
    <dgm:cxn modelId="{8E1C9D1F-6EF1-4556-BCB2-1FBA6076C4E2}" type="presParOf" srcId="{8D7AB4EF-3BA4-4DA6-9349-A6A7FE3D17EC}" destId="{4AD2B029-F3E4-4DED-B818-34EFC917E80A}" srcOrd="13" destOrd="0" presId="urn:microsoft.com/office/officeart/2005/8/layout/vList2"/>
    <dgm:cxn modelId="{A0912FD8-A66F-4FC7-B75E-FB46517EB75A}" type="presParOf" srcId="{8D7AB4EF-3BA4-4DA6-9349-A6A7FE3D17EC}" destId="{BCE12DBB-DFD9-45F1-92E6-A41B2144F8A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3DD91D-E23B-44EA-9A8C-0534934905E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EE9D122-B800-4D3C-9F0D-7495D910FB93}">
      <dgm:prSet/>
      <dgm:spPr/>
      <dgm:t>
        <a:bodyPr/>
        <a:lstStyle/>
        <a:p>
          <a:pPr rtl="0"/>
          <a:r>
            <a:rPr lang="ru-RU" smtClean="0"/>
            <a:t>1) формирование новых видов экономической деятельности;</a:t>
          </a:r>
          <a:endParaRPr lang="ru-RU"/>
        </a:p>
      </dgm:t>
    </dgm:pt>
    <dgm:pt modelId="{2C251618-E123-4ADF-A0BA-DEC4712B7AC2}" type="parTrans" cxnId="{AA672AC1-2D95-45F4-BBDE-0DB537D0044D}">
      <dgm:prSet/>
      <dgm:spPr/>
      <dgm:t>
        <a:bodyPr/>
        <a:lstStyle/>
        <a:p>
          <a:endParaRPr lang="ru-RU"/>
        </a:p>
      </dgm:t>
    </dgm:pt>
    <dgm:pt modelId="{65E292A4-4E5C-4F2D-A230-21B4F0293FC8}" type="sibTrans" cxnId="{AA672AC1-2D95-45F4-BBDE-0DB537D0044D}">
      <dgm:prSet/>
      <dgm:spPr/>
      <dgm:t>
        <a:bodyPr/>
        <a:lstStyle/>
        <a:p>
          <a:endParaRPr lang="ru-RU"/>
        </a:p>
      </dgm:t>
    </dgm:pt>
    <dgm:pt modelId="{5CFF3FDA-B680-4ADD-9A3A-1CE42DF5B2BD}">
      <dgm:prSet/>
      <dgm:spPr/>
      <dgm:t>
        <a:bodyPr/>
        <a:lstStyle/>
        <a:p>
          <a:pPr rtl="0"/>
          <a:r>
            <a:rPr lang="ru-RU" smtClean="0"/>
            <a:t>2) развитие конкуренции;</a:t>
          </a:r>
          <a:endParaRPr lang="ru-RU"/>
        </a:p>
      </dgm:t>
    </dgm:pt>
    <dgm:pt modelId="{65D894BF-F77D-44E4-A039-D832E180846E}" type="parTrans" cxnId="{617EEE38-3FFA-4B31-ACDC-9C25FA5BF1D9}">
      <dgm:prSet/>
      <dgm:spPr/>
      <dgm:t>
        <a:bodyPr/>
        <a:lstStyle/>
        <a:p>
          <a:endParaRPr lang="ru-RU"/>
        </a:p>
      </dgm:t>
    </dgm:pt>
    <dgm:pt modelId="{EE5009E8-1053-4495-B596-52FEF9C0D9DF}" type="sibTrans" cxnId="{617EEE38-3FFA-4B31-ACDC-9C25FA5BF1D9}">
      <dgm:prSet/>
      <dgm:spPr/>
      <dgm:t>
        <a:bodyPr/>
        <a:lstStyle/>
        <a:p>
          <a:endParaRPr lang="ru-RU"/>
        </a:p>
      </dgm:t>
    </dgm:pt>
    <dgm:pt modelId="{733577C4-4702-454F-90B3-A1F6C6F924FA}">
      <dgm:prSet/>
      <dgm:spPr/>
      <dgm:t>
        <a:bodyPr/>
        <a:lstStyle/>
        <a:p>
          <a:pPr rtl="0"/>
          <a:r>
            <a:rPr lang="ru-RU" smtClean="0"/>
            <a:t>3) расширение состава, качества или доступности товаров, работ и услуг;</a:t>
          </a:r>
          <a:endParaRPr lang="ru-RU"/>
        </a:p>
      </dgm:t>
    </dgm:pt>
    <dgm:pt modelId="{02D71CE0-C9F6-4F76-BB2D-63E436643DC7}" type="parTrans" cxnId="{D8A95FFE-73E6-40DF-B34F-AD07FC418601}">
      <dgm:prSet/>
      <dgm:spPr/>
      <dgm:t>
        <a:bodyPr/>
        <a:lstStyle/>
        <a:p>
          <a:endParaRPr lang="ru-RU"/>
        </a:p>
      </dgm:t>
    </dgm:pt>
    <dgm:pt modelId="{4E08401E-829F-4433-A932-ECC034ADD18E}" type="sibTrans" cxnId="{D8A95FFE-73E6-40DF-B34F-AD07FC418601}">
      <dgm:prSet/>
      <dgm:spPr/>
      <dgm:t>
        <a:bodyPr/>
        <a:lstStyle/>
        <a:p>
          <a:endParaRPr lang="ru-RU"/>
        </a:p>
      </dgm:t>
    </dgm:pt>
    <dgm:pt modelId="{163FDAAE-8338-487B-A5FE-AA305717FEE6}">
      <dgm:prSet/>
      <dgm:spPr/>
      <dgm:t>
        <a:bodyPr/>
        <a:lstStyle/>
        <a:p>
          <a:pPr rtl="0"/>
          <a:r>
            <a:rPr lang="ru-RU" dirty="0" smtClean="0"/>
            <a:t>4) повышение эффективности государственного или муниципального управления;</a:t>
          </a:r>
          <a:endParaRPr lang="ru-RU" dirty="0"/>
        </a:p>
      </dgm:t>
    </dgm:pt>
    <dgm:pt modelId="{749DA62F-2E2A-4C46-AAA7-7CEE7171762B}" type="parTrans" cxnId="{E7893333-E060-452D-B0B1-2E4C2C4AF829}">
      <dgm:prSet/>
      <dgm:spPr/>
      <dgm:t>
        <a:bodyPr/>
        <a:lstStyle/>
        <a:p>
          <a:endParaRPr lang="ru-RU"/>
        </a:p>
      </dgm:t>
    </dgm:pt>
    <dgm:pt modelId="{D8740A36-C8D1-4E5E-8541-E2AAD73A4BD0}" type="sibTrans" cxnId="{E7893333-E060-452D-B0B1-2E4C2C4AF829}">
      <dgm:prSet/>
      <dgm:spPr/>
      <dgm:t>
        <a:bodyPr/>
        <a:lstStyle/>
        <a:p>
          <a:endParaRPr lang="ru-RU"/>
        </a:p>
      </dgm:t>
    </dgm:pt>
    <dgm:pt modelId="{B68E6DCB-626B-48B4-A129-A20A740F7C2D}">
      <dgm:prSet/>
      <dgm:spPr/>
      <dgm:t>
        <a:bodyPr/>
        <a:lstStyle/>
        <a:p>
          <a:pPr rtl="0"/>
          <a:r>
            <a:rPr lang="ru-RU" dirty="0" smtClean="0"/>
            <a:t>5) обеспечение развития науки и социальной сферы;</a:t>
          </a:r>
          <a:endParaRPr lang="ru-RU" dirty="0"/>
        </a:p>
      </dgm:t>
    </dgm:pt>
    <dgm:pt modelId="{517B6782-76FE-4D79-8D6F-0C316337373A}" type="parTrans" cxnId="{D45848AE-E510-4AE0-A2AC-0CB258DE8069}">
      <dgm:prSet/>
      <dgm:spPr/>
      <dgm:t>
        <a:bodyPr/>
        <a:lstStyle/>
        <a:p>
          <a:endParaRPr lang="ru-RU"/>
        </a:p>
      </dgm:t>
    </dgm:pt>
    <dgm:pt modelId="{4584CAC8-EFA4-47BA-B9BE-586217C85BB5}" type="sibTrans" cxnId="{D45848AE-E510-4AE0-A2AC-0CB258DE8069}">
      <dgm:prSet/>
      <dgm:spPr/>
      <dgm:t>
        <a:bodyPr/>
        <a:lstStyle/>
        <a:p>
          <a:endParaRPr lang="ru-RU"/>
        </a:p>
      </dgm:t>
    </dgm:pt>
    <dgm:pt modelId="{8B555D38-8BCA-4F5C-8657-2BF308460BE3}">
      <dgm:prSet/>
      <dgm:spPr/>
      <dgm:t>
        <a:bodyPr/>
        <a:lstStyle/>
        <a:p>
          <a:pPr rtl="0"/>
          <a:r>
            <a:rPr lang="ru-RU" smtClean="0"/>
            <a:t>6) совершенствование общего регулирования по результатам реализации экспериментального правового режима.</a:t>
          </a:r>
          <a:endParaRPr lang="ru-RU"/>
        </a:p>
      </dgm:t>
    </dgm:pt>
    <dgm:pt modelId="{6D33A293-94E9-4DBE-950C-DB3D6B8CF0B4}" type="parTrans" cxnId="{870E37EE-FA73-4950-9967-C4E67AB46D0A}">
      <dgm:prSet/>
      <dgm:spPr/>
      <dgm:t>
        <a:bodyPr/>
        <a:lstStyle/>
        <a:p>
          <a:endParaRPr lang="ru-RU"/>
        </a:p>
      </dgm:t>
    </dgm:pt>
    <dgm:pt modelId="{FECF703E-0D41-475B-87A0-B68524106ED5}" type="sibTrans" cxnId="{870E37EE-FA73-4950-9967-C4E67AB46D0A}">
      <dgm:prSet/>
      <dgm:spPr/>
      <dgm:t>
        <a:bodyPr/>
        <a:lstStyle/>
        <a:p>
          <a:endParaRPr lang="ru-RU"/>
        </a:p>
      </dgm:t>
    </dgm:pt>
    <dgm:pt modelId="{B1343A29-DDC1-4A71-A686-69B4CEAF9224}" type="pres">
      <dgm:prSet presAssocID="{4C3DD91D-E23B-44EA-9A8C-0534934905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6AAE4A-A0A5-457F-943F-F4AE7BE11BA1}" type="pres">
      <dgm:prSet presAssocID="{7EE9D122-B800-4D3C-9F0D-7495D910FB9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DA911-992F-4657-BCFC-21E6A8927100}" type="pres">
      <dgm:prSet presAssocID="{65E292A4-4E5C-4F2D-A230-21B4F0293FC8}" presName="spacer" presStyleCnt="0"/>
      <dgm:spPr/>
    </dgm:pt>
    <dgm:pt modelId="{25F87DC5-EF23-4ADD-8013-B5F8D5B543D2}" type="pres">
      <dgm:prSet presAssocID="{5CFF3FDA-B680-4ADD-9A3A-1CE42DF5B2B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EABD5-A6CD-4A27-8D11-58093948D6A9}" type="pres">
      <dgm:prSet presAssocID="{EE5009E8-1053-4495-B596-52FEF9C0D9DF}" presName="spacer" presStyleCnt="0"/>
      <dgm:spPr/>
    </dgm:pt>
    <dgm:pt modelId="{62D8D13B-C83B-4FC7-BC13-632D098153D7}" type="pres">
      <dgm:prSet presAssocID="{733577C4-4702-454F-90B3-A1F6C6F924F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51136-B99A-43DC-BD23-3C06110BE19E}" type="pres">
      <dgm:prSet presAssocID="{4E08401E-829F-4433-A932-ECC034ADD18E}" presName="spacer" presStyleCnt="0"/>
      <dgm:spPr/>
    </dgm:pt>
    <dgm:pt modelId="{D9B0E75C-05F4-41FA-8817-A90382DDDB76}" type="pres">
      <dgm:prSet presAssocID="{163FDAAE-8338-487B-A5FE-AA305717FEE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47073-4E54-4D92-896B-1B056D3E660A}" type="pres">
      <dgm:prSet presAssocID="{D8740A36-C8D1-4E5E-8541-E2AAD73A4BD0}" presName="spacer" presStyleCnt="0"/>
      <dgm:spPr/>
    </dgm:pt>
    <dgm:pt modelId="{5C090E5D-1A28-48F2-B6EA-337D8F48369F}" type="pres">
      <dgm:prSet presAssocID="{B68E6DCB-626B-48B4-A129-A20A740F7C2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C9DFB-B34E-47FF-8FB1-4AA6EBAA2CC7}" type="pres">
      <dgm:prSet presAssocID="{4584CAC8-EFA4-47BA-B9BE-586217C85BB5}" presName="spacer" presStyleCnt="0"/>
      <dgm:spPr/>
    </dgm:pt>
    <dgm:pt modelId="{DB6F9286-14AB-4968-8946-916CFEE78B69}" type="pres">
      <dgm:prSet presAssocID="{8B555D38-8BCA-4F5C-8657-2BF308460BE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0E37EE-FA73-4950-9967-C4E67AB46D0A}" srcId="{4C3DD91D-E23B-44EA-9A8C-0534934905ED}" destId="{8B555D38-8BCA-4F5C-8657-2BF308460BE3}" srcOrd="5" destOrd="0" parTransId="{6D33A293-94E9-4DBE-950C-DB3D6B8CF0B4}" sibTransId="{FECF703E-0D41-475B-87A0-B68524106ED5}"/>
    <dgm:cxn modelId="{136D06B2-745F-4DB3-B81F-3AF45F589194}" type="presOf" srcId="{5CFF3FDA-B680-4ADD-9A3A-1CE42DF5B2BD}" destId="{25F87DC5-EF23-4ADD-8013-B5F8D5B543D2}" srcOrd="0" destOrd="0" presId="urn:microsoft.com/office/officeart/2005/8/layout/vList2"/>
    <dgm:cxn modelId="{D45848AE-E510-4AE0-A2AC-0CB258DE8069}" srcId="{4C3DD91D-E23B-44EA-9A8C-0534934905ED}" destId="{B68E6DCB-626B-48B4-A129-A20A740F7C2D}" srcOrd="4" destOrd="0" parTransId="{517B6782-76FE-4D79-8D6F-0C316337373A}" sibTransId="{4584CAC8-EFA4-47BA-B9BE-586217C85BB5}"/>
    <dgm:cxn modelId="{D035548E-C3ED-4CE3-85A6-1AF185A8A248}" type="presOf" srcId="{7EE9D122-B800-4D3C-9F0D-7495D910FB93}" destId="{6A6AAE4A-A0A5-457F-943F-F4AE7BE11BA1}" srcOrd="0" destOrd="0" presId="urn:microsoft.com/office/officeart/2005/8/layout/vList2"/>
    <dgm:cxn modelId="{AA672AC1-2D95-45F4-BBDE-0DB537D0044D}" srcId="{4C3DD91D-E23B-44EA-9A8C-0534934905ED}" destId="{7EE9D122-B800-4D3C-9F0D-7495D910FB93}" srcOrd="0" destOrd="0" parTransId="{2C251618-E123-4ADF-A0BA-DEC4712B7AC2}" sibTransId="{65E292A4-4E5C-4F2D-A230-21B4F0293FC8}"/>
    <dgm:cxn modelId="{9F82174A-467B-46C6-BB5E-DEFB7AA6E1BE}" type="presOf" srcId="{163FDAAE-8338-487B-A5FE-AA305717FEE6}" destId="{D9B0E75C-05F4-41FA-8817-A90382DDDB76}" srcOrd="0" destOrd="0" presId="urn:microsoft.com/office/officeart/2005/8/layout/vList2"/>
    <dgm:cxn modelId="{756C9AA0-DBBD-4BFF-BB26-30F6E7AF3734}" type="presOf" srcId="{4C3DD91D-E23B-44EA-9A8C-0534934905ED}" destId="{B1343A29-DDC1-4A71-A686-69B4CEAF9224}" srcOrd="0" destOrd="0" presId="urn:microsoft.com/office/officeart/2005/8/layout/vList2"/>
    <dgm:cxn modelId="{617EEE38-3FFA-4B31-ACDC-9C25FA5BF1D9}" srcId="{4C3DD91D-E23B-44EA-9A8C-0534934905ED}" destId="{5CFF3FDA-B680-4ADD-9A3A-1CE42DF5B2BD}" srcOrd="1" destOrd="0" parTransId="{65D894BF-F77D-44E4-A039-D832E180846E}" sibTransId="{EE5009E8-1053-4495-B596-52FEF9C0D9DF}"/>
    <dgm:cxn modelId="{100A24AF-27C6-4877-8C42-74A06506620C}" type="presOf" srcId="{B68E6DCB-626B-48B4-A129-A20A740F7C2D}" destId="{5C090E5D-1A28-48F2-B6EA-337D8F48369F}" srcOrd="0" destOrd="0" presId="urn:microsoft.com/office/officeart/2005/8/layout/vList2"/>
    <dgm:cxn modelId="{FD471A8D-C20C-48F4-B667-A26E23ACF3CB}" type="presOf" srcId="{733577C4-4702-454F-90B3-A1F6C6F924FA}" destId="{62D8D13B-C83B-4FC7-BC13-632D098153D7}" srcOrd="0" destOrd="0" presId="urn:microsoft.com/office/officeart/2005/8/layout/vList2"/>
    <dgm:cxn modelId="{D8A95FFE-73E6-40DF-B34F-AD07FC418601}" srcId="{4C3DD91D-E23B-44EA-9A8C-0534934905ED}" destId="{733577C4-4702-454F-90B3-A1F6C6F924FA}" srcOrd="2" destOrd="0" parTransId="{02D71CE0-C9F6-4F76-BB2D-63E436643DC7}" sibTransId="{4E08401E-829F-4433-A932-ECC034ADD18E}"/>
    <dgm:cxn modelId="{768FF774-932A-425C-A796-881BEC59508F}" type="presOf" srcId="{8B555D38-8BCA-4F5C-8657-2BF308460BE3}" destId="{DB6F9286-14AB-4968-8946-916CFEE78B69}" srcOrd="0" destOrd="0" presId="urn:microsoft.com/office/officeart/2005/8/layout/vList2"/>
    <dgm:cxn modelId="{E7893333-E060-452D-B0B1-2E4C2C4AF829}" srcId="{4C3DD91D-E23B-44EA-9A8C-0534934905ED}" destId="{163FDAAE-8338-487B-A5FE-AA305717FEE6}" srcOrd="3" destOrd="0" parTransId="{749DA62F-2E2A-4C46-AAA7-7CEE7171762B}" sibTransId="{D8740A36-C8D1-4E5E-8541-E2AAD73A4BD0}"/>
    <dgm:cxn modelId="{DD54B28E-18C7-4867-9082-8B33792A2EFA}" type="presParOf" srcId="{B1343A29-DDC1-4A71-A686-69B4CEAF9224}" destId="{6A6AAE4A-A0A5-457F-943F-F4AE7BE11BA1}" srcOrd="0" destOrd="0" presId="urn:microsoft.com/office/officeart/2005/8/layout/vList2"/>
    <dgm:cxn modelId="{174AE985-9C58-4F15-A6C3-33BBF15114C4}" type="presParOf" srcId="{B1343A29-DDC1-4A71-A686-69B4CEAF9224}" destId="{DC5DA911-992F-4657-BCFC-21E6A8927100}" srcOrd="1" destOrd="0" presId="urn:microsoft.com/office/officeart/2005/8/layout/vList2"/>
    <dgm:cxn modelId="{2570D96D-4DF3-4E07-9ACF-F88B1332CD27}" type="presParOf" srcId="{B1343A29-DDC1-4A71-A686-69B4CEAF9224}" destId="{25F87DC5-EF23-4ADD-8013-B5F8D5B543D2}" srcOrd="2" destOrd="0" presId="urn:microsoft.com/office/officeart/2005/8/layout/vList2"/>
    <dgm:cxn modelId="{28C78E02-85F3-4173-A1AD-7F085377042F}" type="presParOf" srcId="{B1343A29-DDC1-4A71-A686-69B4CEAF9224}" destId="{BF2EABD5-A6CD-4A27-8D11-58093948D6A9}" srcOrd="3" destOrd="0" presId="urn:microsoft.com/office/officeart/2005/8/layout/vList2"/>
    <dgm:cxn modelId="{00129BF3-9913-41F8-88A6-7E68D60867C8}" type="presParOf" srcId="{B1343A29-DDC1-4A71-A686-69B4CEAF9224}" destId="{62D8D13B-C83B-4FC7-BC13-632D098153D7}" srcOrd="4" destOrd="0" presId="urn:microsoft.com/office/officeart/2005/8/layout/vList2"/>
    <dgm:cxn modelId="{C4D883BC-F2F2-416D-96D1-BCD8A02EA97E}" type="presParOf" srcId="{B1343A29-DDC1-4A71-A686-69B4CEAF9224}" destId="{75951136-B99A-43DC-BD23-3C06110BE19E}" srcOrd="5" destOrd="0" presId="urn:microsoft.com/office/officeart/2005/8/layout/vList2"/>
    <dgm:cxn modelId="{077F57EF-D232-4F23-BE8F-DB5BF2E23DE5}" type="presParOf" srcId="{B1343A29-DDC1-4A71-A686-69B4CEAF9224}" destId="{D9B0E75C-05F4-41FA-8817-A90382DDDB76}" srcOrd="6" destOrd="0" presId="urn:microsoft.com/office/officeart/2005/8/layout/vList2"/>
    <dgm:cxn modelId="{C21E4967-FF25-4C28-854C-D1D5837E649F}" type="presParOf" srcId="{B1343A29-DDC1-4A71-A686-69B4CEAF9224}" destId="{2B347073-4E54-4D92-896B-1B056D3E660A}" srcOrd="7" destOrd="0" presId="urn:microsoft.com/office/officeart/2005/8/layout/vList2"/>
    <dgm:cxn modelId="{D5CC9914-C973-498E-8819-F98510031AC3}" type="presParOf" srcId="{B1343A29-DDC1-4A71-A686-69B4CEAF9224}" destId="{5C090E5D-1A28-48F2-B6EA-337D8F48369F}" srcOrd="8" destOrd="0" presId="urn:microsoft.com/office/officeart/2005/8/layout/vList2"/>
    <dgm:cxn modelId="{9A130EBA-46A7-476E-AE0B-F96CA3B2C77A}" type="presParOf" srcId="{B1343A29-DDC1-4A71-A686-69B4CEAF9224}" destId="{281C9DFB-B34E-47FF-8FB1-4AA6EBAA2CC7}" srcOrd="9" destOrd="0" presId="urn:microsoft.com/office/officeart/2005/8/layout/vList2"/>
    <dgm:cxn modelId="{550197E7-8451-443F-B6DB-3118D223842B}" type="presParOf" srcId="{B1343A29-DDC1-4A71-A686-69B4CEAF9224}" destId="{DB6F9286-14AB-4968-8946-916CFEE78B6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F9930F-8157-4501-B2A9-4466A658027A}">
      <dsp:nvSpPr>
        <dsp:cNvPr id="0" name=""/>
        <dsp:cNvSpPr/>
      </dsp:nvSpPr>
      <dsp:spPr>
        <a:xfrm>
          <a:off x="0" y="94947"/>
          <a:ext cx="8568952" cy="1544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759897-7 «О едином федеральном информационном регистре, содержащем сведения о населении Российской Федерации»</a:t>
          </a:r>
          <a:endParaRPr lang="ru-RU" sz="2800" kern="1200" dirty="0"/>
        </a:p>
      </dsp:txBody>
      <dsp:txXfrm>
        <a:off x="0" y="94947"/>
        <a:ext cx="8568952" cy="1544400"/>
      </dsp:txXfrm>
    </dsp:sp>
    <dsp:sp modelId="{2670C288-5DF5-4657-9F4A-DB3CB8D69D2D}">
      <dsp:nvSpPr>
        <dsp:cNvPr id="0" name=""/>
        <dsp:cNvSpPr/>
      </dsp:nvSpPr>
      <dsp:spPr>
        <a:xfrm>
          <a:off x="0" y="1734388"/>
          <a:ext cx="8568952" cy="154440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896438-7 «О проведении эксперимента по установлению специального регулирования в целях создания необходимых условий для разработки и внедрения технологий искусственного интеллекта в субъекте Российской Федерации - городе федерального значения Москве и внесении изменений в статьи 6 и 10 Федерального закона «О персональных данных»</a:t>
          </a:r>
          <a:endParaRPr lang="ru-RU" sz="1800" kern="1200" dirty="0"/>
        </a:p>
      </dsp:txBody>
      <dsp:txXfrm>
        <a:off x="0" y="1734388"/>
        <a:ext cx="8568952" cy="1544400"/>
      </dsp:txXfrm>
    </dsp:sp>
    <dsp:sp modelId="{AB3696B6-BA8F-46AF-8789-73A1F39FF2A2}">
      <dsp:nvSpPr>
        <dsp:cNvPr id="0" name=""/>
        <dsp:cNvSpPr/>
      </dsp:nvSpPr>
      <dsp:spPr>
        <a:xfrm>
          <a:off x="0" y="3373828"/>
          <a:ext cx="8568952" cy="15444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922869-7 Об экспериментальных правовых режимах в сфере цифровых инноваций в РФ</a:t>
          </a:r>
          <a:endParaRPr lang="ru-RU" sz="3300" kern="1200" dirty="0"/>
        </a:p>
      </dsp:txBody>
      <dsp:txXfrm>
        <a:off x="0" y="3373828"/>
        <a:ext cx="8568952" cy="1544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EDEE12-7BAA-420E-822C-5036AA0E8DEE}">
      <dsp:nvSpPr>
        <dsp:cNvPr id="0" name=""/>
        <dsp:cNvSpPr/>
      </dsp:nvSpPr>
      <dsp:spPr>
        <a:xfrm>
          <a:off x="0" y="2849"/>
          <a:ext cx="8229600" cy="15734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929579-7 "О внесении изменений в Федеральный закон "О науке и государственной научно-технической политике"  (в части поддержки </a:t>
          </a:r>
          <a:r>
            <a:rPr lang="ru-RU" sz="2000" kern="1200" dirty="0" err="1" smtClean="0"/>
            <a:t>высокорисковых</a:t>
          </a:r>
          <a:r>
            <a:rPr lang="ru-RU" sz="2000" kern="1200" dirty="0" smtClean="0"/>
            <a:t> инновационных и технологических проектов)    - </a:t>
          </a:r>
          <a:r>
            <a:rPr lang="ru-RU" sz="2000" i="1" kern="1200" dirty="0" smtClean="0"/>
            <a:t>Правительство РФ</a:t>
          </a:r>
          <a:endParaRPr lang="ru-RU" sz="2000" kern="1200" dirty="0"/>
        </a:p>
      </dsp:txBody>
      <dsp:txXfrm>
        <a:off x="0" y="2849"/>
        <a:ext cx="8229600" cy="1573459"/>
      </dsp:txXfrm>
    </dsp:sp>
    <dsp:sp modelId="{0303F768-C469-4429-9BB4-EE271B800F87}">
      <dsp:nvSpPr>
        <dsp:cNvPr id="0" name=""/>
        <dsp:cNvSpPr/>
      </dsp:nvSpPr>
      <dsp:spPr>
        <a:xfrm>
          <a:off x="0" y="1588698"/>
          <a:ext cx="8229600" cy="15734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799046-7 "О внесении изменений в статью 103 Федерального закона "Об образовании в Российской Федерации" и статью 5 Федерального закона "О науке и научно-технической политике" (в части предоставления права бюджетным и автономным учреждениям высшего образования и науки становиться участниками ранее созданных хозяйственных обществ или хозяйственных партнерств) – </a:t>
          </a:r>
          <a:r>
            <a:rPr lang="ru-RU" sz="1800" i="1" kern="1200" dirty="0" smtClean="0"/>
            <a:t>группа депутатов</a:t>
          </a:r>
          <a:endParaRPr lang="ru-RU" sz="1800" kern="1200" dirty="0"/>
        </a:p>
      </dsp:txBody>
      <dsp:txXfrm>
        <a:off x="0" y="1588698"/>
        <a:ext cx="8229600" cy="1573459"/>
      </dsp:txXfrm>
    </dsp:sp>
    <dsp:sp modelId="{A9456409-FB59-4536-847A-B37A22E86FE0}">
      <dsp:nvSpPr>
        <dsp:cNvPr id="0" name=""/>
        <dsp:cNvSpPr/>
      </dsp:nvSpPr>
      <dsp:spPr>
        <a:xfrm>
          <a:off x="0" y="3174546"/>
          <a:ext cx="8229600" cy="15734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897093-7 «О внесении изменений в статьи 5 и 7 Федерального закона «О науке и государственной научно-технической политике» и статью 51 Федерального закона «Об образовании в Российской Федерации» (в части полномочий президента вуза и научного руководителя научной организации) - </a:t>
          </a:r>
          <a:r>
            <a:rPr lang="ru-RU" sz="2000" i="1" kern="1200" dirty="0" smtClean="0"/>
            <a:t>Правительство РФ</a:t>
          </a:r>
          <a:endParaRPr lang="ru-RU" sz="2000" kern="1200" dirty="0"/>
        </a:p>
      </dsp:txBody>
      <dsp:txXfrm>
        <a:off x="0" y="3174546"/>
        <a:ext cx="8229600" cy="1573459"/>
      </dsp:txXfrm>
    </dsp:sp>
    <dsp:sp modelId="{B533285D-6597-46CB-A7D3-03A34DD74FF7}">
      <dsp:nvSpPr>
        <dsp:cNvPr id="0" name=""/>
        <dsp:cNvSpPr/>
      </dsp:nvSpPr>
      <dsp:spPr>
        <a:xfrm>
          <a:off x="0" y="4760394"/>
          <a:ext cx="8229600" cy="15734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898369-7 «О внесении изменений в Трудовой кодекс Российской Федерации в части установления предельного возраста для замещения должностей руководителей, заместителей руководителей государственных и муниципальных образовательных организаций высшего образования и научных организаций и руководителей их филиалов» - </a:t>
          </a:r>
          <a:r>
            <a:rPr lang="ru-RU" sz="1800" i="1" kern="1200" dirty="0" smtClean="0"/>
            <a:t>Правительство РФ</a:t>
          </a:r>
          <a:endParaRPr lang="ru-RU" sz="1800" kern="1200" dirty="0"/>
        </a:p>
      </dsp:txBody>
      <dsp:txXfrm>
        <a:off x="0" y="4760394"/>
        <a:ext cx="8229600" cy="15734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D0EB1A-AD9B-400B-8119-4ECB1FF2D8A0}">
      <dsp:nvSpPr>
        <dsp:cNvPr id="0" name=""/>
        <dsp:cNvSpPr/>
      </dsp:nvSpPr>
      <dsp:spPr>
        <a:xfrm>
          <a:off x="0" y="0"/>
          <a:ext cx="8229600" cy="79815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1) медицинская деятельность, в том числе телемедицинские технологии и технологии сбора и обработки сведений о состоянии здоровья и диагнозах граждан, фармацевтическая деятельность;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0"/>
        <a:ext cx="8229600" cy="798150"/>
      </dsp:txXfrm>
    </dsp:sp>
    <dsp:sp modelId="{1C3D865A-4025-4AEB-B255-38A084E574AB}">
      <dsp:nvSpPr>
        <dsp:cNvPr id="0" name=""/>
        <dsp:cNvSpPr/>
      </dsp:nvSpPr>
      <dsp:spPr>
        <a:xfrm>
          <a:off x="0" y="804475"/>
          <a:ext cx="8229600" cy="118922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2) проектирование, производство и эксплуатация транспортных средств, в том числе высокоавтоматизированных транспортных средств и беспилотных воздушных судов, аттестация их операторов, предоставление транспортных и логистических услуг и организация транспортного обслуживания;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804475"/>
        <a:ext cx="8229600" cy="1189223"/>
      </dsp:txXfrm>
    </dsp:sp>
    <dsp:sp modelId="{F3FAA02D-A687-4DA5-87E6-077EC5B93A2A}">
      <dsp:nvSpPr>
        <dsp:cNvPr id="0" name=""/>
        <dsp:cNvSpPr/>
      </dsp:nvSpPr>
      <dsp:spPr>
        <a:xfrm>
          <a:off x="0" y="1996563"/>
          <a:ext cx="8229600" cy="44830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3) электронное обучение и дистанционные образовательные технологии;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1996563"/>
        <a:ext cx="8229600" cy="448304"/>
      </dsp:txXfrm>
    </dsp:sp>
    <dsp:sp modelId="{8CEA1755-F1BA-4EAC-A4DA-164BA19D4B4C}">
      <dsp:nvSpPr>
        <dsp:cNvPr id="0" name=""/>
        <dsp:cNvSpPr/>
      </dsp:nvSpPr>
      <dsp:spPr>
        <a:xfrm>
          <a:off x="0" y="2447733"/>
          <a:ext cx="8229600" cy="56403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4) финансовый рынок;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2447733"/>
        <a:ext cx="8229600" cy="564038"/>
      </dsp:txXfrm>
    </dsp:sp>
    <dsp:sp modelId="{71687728-36BF-42F7-8584-8B42AF38538E}">
      <dsp:nvSpPr>
        <dsp:cNvPr id="0" name=""/>
        <dsp:cNvSpPr/>
      </dsp:nvSpPr>
      <dsp:spPr>
        <a:xfrm>
          <a:off x="0" y="3014638"/>
          <a:ext cx="8229600" cy="4810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5) продажа товаров, работ, услуг дистанционным способом;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3014638"/>
        <a:ext cx="8229600" cy="481060"/>
      </dsp:txXfrm>
    </dsp:sp>
    <dsp:sp modelId="{711972C5-345F-4818-A66C-5790E4A86127}">
      <dsp:nvSpPr>
        <dsp:cNvPr id="0" name=""/>
        <dsp:cNvSpPr/>
      </dsp:nvSpPr>
      <dsp:spPr>
        <a:xfrm>
          <a:off x="0" y="3489982"/>
          <a:ext cx="8229600" cy="69888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</a:rPr>
            <a:t>6) архитектурно-строительное проектирование, строительство, капитальный ремонт, реконструкция, снос объектов капитального строительства, эксплуатация зданий, сооружений;</a:t>
          </a:r>
          <a:endParaRPr lang="ru-RU" sz="1800" kern="1200">
            <a:solidFill>
              <a:schemeClr val="tx1"/>
            </a:solidFill>
          </a:endParaRPr>
        </a:p>
      </dsp:txBody>
      <dsp:txXfrm>
        <a:off x="0" y="3489982"/>
        <a:ext cx="8229600" cy="698881"/>
      </dsp:txXfrm>
    </dsp:sp>
    <dsp:sp modelId="{A4EF6F87-1A26-4B5D-B541-CEC953714AA5}">
      <dsp:nvSpPr>
        <dsp:cNvPr id="0" name=""/>
        <dsp:cNvSpPr/>
      </dsp:nvSpPr>
      <dsp:spPr>
        <a:xfrm>
          <a:off x="0" y="4191728"/>
          <a:ext cx="8229600" cy="69888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7) предоставление государственных и муниципальных услуг и осуществление государственного контроля (надзора) и муниципального контроля;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4191728"/>
        <a:ext cx="8229600" cy="698881"/>
      </dsp:txXfrm>
    </dsp:sp>
    <dsp:sp modelId="{BCE12DBB-DFD9-45F1-92E6-A41B2144F8A4}">
      <dsp:nvSpPr>
        <dsp:cNvPr id="0" name=""/>
        <dsp:cNvSpPr/>
      </dsp:nvSpPr>
      <dsp:spPr>
        <a:xfrm>
          <a:off x="0" y="4893475"/>
          <a:ext cx="8229600" cy="423074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</a:rPr>
            <a:t>8) промышленность.</a:t>
          </a:r>
          <a:endParaRPr lang="ru-RU" sz="1800" kern="1200">
            <a:solidFill>
              <a:schemeClr val="tx1"/>
            </a:solidFill>
          </a:endParaRPr>
        </a:p>
      </dsp:txBody>
      <dsp:txXfrm>
        <a:off x="0" y="4893475"/>
        <a:ext cx="8229600" cy="42307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6AAE4A-A0A5-457F-943F-F4AE7BE11BA1}">
      <dsp:nvSpPr>
        <dsp:cNvPr id="0" name=""/>
        <dsp:cNvSpPr/>
      </dsp:nvSpPr>
      <dsp:spPr>
        <a:xfrm>
          <a:off x="0" y="10411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1) формирование новых видов экономической деятельности;</a:t>
          </a:r>
          <a:endParaRPr lang="ru-RU" sz="2100" kern="1200"/>
        </a:p>
      </dsp:txBody>
      <dsp:txXfrm>
        <a:off x="0" y="10411"/>
        <a:ext cx="8229600" cy="834228"/>
      </dsp:txXfrm>
    </dsp:sp>
    <dsp:sp modelId="{25F87DC5-EF23-4ADD-8013-B5F8D5B543D2}">
      <dsp:nvSpPr>
        <dsp:cNvPr id="0" name=""/>
        <dsp:cNvSpPr/>
      </dsp:nvSpPr>
      <dsp:spPr>
        <a:xfrm>
          <a:off x="0" y="905119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2) развитие конкуренции;</a:t>
          </a:r>
          <a:endParaRPr lang="ru-RU" sz="2100" kern="1200"/>
        </a:p>
      </dsp:txBody>
      <dsp:txXfrm>
        <a:off x="0" y="905119"/>
        <a:ext cx="8229600" cy="834228"/>
      </dsp:txXfrm>
    </dsp:sp>
    <dsp:sp modelId="{62D8D13B-C83B-4FC7-BC13-632D098153D7}">
      <dsp:nvSpPr>
        <dsp:cNvPr id="0" name=""/>
        <dsp:cNvSpPr/>
      </dsp:nvSpPr>
      <dsp:spPr>
        <a:xfrm>
          <a:off x="0" y="1799827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3) расширение состава, качества или доступности товаров, работ и услуг;</a:t>
          </a:r>
          <a:endParaRPr lang="ru-RU" sz="2100" kern="1200"/>
        </a:p>
      </dsp:txBody>
      <dsp:txXfrm>
        <a:off x="0" y="1799827"/>
        <a:ext cx="8229600" cy="834228"/>
      </dsp:txXfrm>
    </dsp:sp>
    <dsp:sp modelId="{D9B0E75C-05F4-41FA-8817-A90382DDDB76}">
      <dsp:nvSpPr>
        <dsp:cNvPr id="0" name=""/>
        <dsp:cNvSpPr/>
      </dsp:nvSpPr>
      <dsp:spPr>
        <a:xfrm>
          <a:off x="0" y="2694536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4) повышение эффективности государственного или муниципального управления;</a:t>
          </a:r>
          <a:endParaRPr lang="ru-RU" sz="2100" kern="1200" dirty="0"/>
        </a:p>
      </dsp:txBody>
      <dsp:txXfrm>
        <a:off x="0" y="2694536"/>
        <a:ext cx="8229600" cy="834228"/>
      </dsp:txXfrm>
    </dsp:sp>
    <dsp:sp modelId="{5C090E5D-1A28-48F2-B6EA-337D8F48369F}">
      <dsp:nvSpPr>
        <dsp:cNvPr id="0" name=""/>
        <dsp:cNvSpPr/>
      </dsp:nvSpPr>
      <dsp:spPr>
        <a:xfrm>
          <a:off x="0" y="3589244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5) обеспечение развития науки и социальной сферы;</a:t>
          </a:r>
          <a:endParaRPr lang="ru-RU" sz="2100" kern="1200" dirty="0"/>
        </a:p>
      </dsp:txBody>
      <dsp:txXfrm>
        <a:off x="0" y="3589244"/>
        <a:ext cx="8229600" cy="834228"/>
      </dsp:txXfrm>
    </dsp:sp>
    <dsp:sp modelId="{DB6F9286-14AB-4968-8946-916CFEE78B69}">
      <dsp:nvSpPr>
        <dsp:cNvPr id="0" name=""/>
        <dsp:cNvSpPr/>
      </dsp:nvSpPr>
      <dsp:spPr>
        <a:xfrm>
          <a:off x="0" y="4483952"/>
          <a:ext cx="8229600" cy="8342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6) совершенствование общего регулирования по результатам реализации экспериментального правового режима.</a:t>
          </a:r>
          <a:endParaRPr lang="ru-RU" sz="2100" kern="1200"/>
        </a:p>
      </dsp:txBody>
      <dsp:txXfrm>
        <a:off x="0" y="4483952"/>
        <a:ext cx="8229600" cy="834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665EE-EB78-4606-80B9-26681DEEFE95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E67DD-1F5E-4FF1-BE26-C4D3DE1FAC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477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тройка самых</a:t>
            </a:r>
            <a:r>
              <a:rPr lang="ru-RU" baseline="0" dirty="0" smtClean="0"/>
              <a:t> важных проектов. Второй оформлен в виде закона, первый прошёл три чтения в Госдуме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9999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3 - Министерство цифрового развития, связи и массовых коммуникаций Российской Федерации (</a:t>
            </a:r>
            <a:r>
              <a:rPr lang="ru-RU" dirty="0" err="1" smtClean="0"/>
              <a:t>Минкомсвязь</a:t>
            </a:r>
            <a:r>
              <a:rPr lang="ru-RU" dirty="0" smtClean="0"/>
              <a:t> России)</a:t>
            </a:r>
          </a:p>
          <a:p>
            <a:r>
              <a:rPr lang="ru-RU" dirty="0" smtClean="0"/>
              <a:t>4 - Министерство науки и высшего образования Российской Федерации (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2454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Стрелками показаны</a:t>
            </a:r>
            <a:r>
              <a:rPr lang="ru-RU" baseline="0" dirty="0" smtClean="0"/>
              <a:t> направления информационного взаимодействия.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4968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Один из четырех законопроектов,</a:t>
            </a:r>
            <a:r>
              <a:rPr lang="ru-RU" baseline="0" dirty="0" smtClean="0"/>
              <a:t> обозначенных на слайде 3.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59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Ознакомиться с этими законопроектами можно по базе Госдумы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6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2017 году утверждена в новой редакции Стратегия развития информационного общества в РФ до 2030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895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467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849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Основание для формирования федерального государственного регистра сведений о населении РФ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322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Выделены цели, реализация которых требует предоставление сведений в персонализированной форме.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7376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 сведений, включаемых</a:t>
            </a:r>
            <a:r>
              <a:rPr lang="ru-RU" baseline="0" dirty="0" smtClean="0"/>
              <a:t> в регистр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5307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Идентификатор сведений о физическом лице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E67DD-1F5E-4FF1-BE26-C4D3DE1FACC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40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572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156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388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921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507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82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80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221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288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660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625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5CEE-B05E-4875-9811-06FC4596AB27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23448-57BA-405D-B62D-6A7AD9133E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115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rkk-nauka@inbox.ru" TargetMode="External"/><Relationship Id="rId2" Type="http://schemas.openxmlformats.org/officeDocument/2006/relationships/hyperlink" Target="https://sozd.duma.gov.ru/oz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планируемых изменениях в законодательстве Российской Федерации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2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Миронов А.С., Митрофанов М.Ю., </a:t>
            </a:r>
            <a:r>
              <a:rPr lang="ru-RU" sz="2800" dirty="0" err="1" smtClean="0">
                <a:solidFill>
                  <a:schemeClr val="tx1"/>
                </a:solidFill>
              </a:rPr>
              <a:t>Чучева</a:t>
            </a:r>
            <a:r>
              <a:rPr lang="ru-RU" sz="2800" dirty="0" smtClean="0">
                <a:solidFill>
                  <a:schemeClr val="tx1"/>
                </a:solidFill>
              </a:rPr>
              <a:t> Г.В.</a:t>
            </a:r>
          </a:p>
          <a:p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28 мая 2020 г.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62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/>
              <a:t>В федеральный регистр сведений о населении включаются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1</a:t>
            </a:r>
            <a:r>
              <a:rPr lang="ru-RU" sz="1600" dirty="0"/>
              <a:t>)  сведения о физическом лице:</a:t>
            </a:r>
          </a:p>
          <a:p>
            <a:pPr marL="400050" lvl="1" indent="0">
              <a:buNone/>
            </a:pPr>
            <a:r>
              <a:rPr lang="ru-RU" sz="1200" dirty="0"/>
              <a:t>а)  </a:t>
            </a:r>
            <a:r>
              <a:rPr lang="ru-RU" sz="1600" dirty="0"/>
              <a:t>фамилия, имя и отчество (при наличии) и в случае их  изменения иные фамилия, имя и отчество (при наличии);</a:t>
            </a:r>
          </a:p>
          <a:p>
            <a:pPr marL="400050" lvl="1" indent="0">
              <a:buNone/>
            </a:pPr>
            <a:r>
              <a:rPr lang="ru-RU" sz="1600" dirty="0"/>
              <a:t>б)  дата рождения;</a:t>
            </a:r>
          </a:p>
          <a:p>
            <a:pPr marL="400050" lvl="1" indent="0">
              <a:buNone/>
            </a:pPr>
            <a:r>
              <a:rPr lang="ru-RU" sz="1600" dirty="0"/>
              <a:t>в)  дата смерти;</a:t>
            </a:r>
          </a:p>
          <a:p>
            <a:pPr marL="400050" lvl="1" indent="0">
              <a:buNone/>
            </a:pPr>
            <a:r>
              <a:rPr lang="ru-RU" sz="1600" dirty="0"/>
              <a:t>г)  место рождения;</a:t>
            </a:r>
          </a:p>
          <a:p>
            <a:pPr marL="400050" lvl="1" indent="0">
              <a:buNone/>
            </a:pPr>
            <a:r>
              <a:rPr lang="ru-RU" sz="1600" dirty="0"/>
              <a:t>д)  место смерти;</a:t>
            </a:r>
          </a:p>
          <a:p>
            <a:pPr marL="400050" lvl="1" indent="0">
              <a:buNone/>
            </a:pPr>
            <a:r>
              <a:rPr lang="ru-RU" sz="1600" dirty="0"/>
              <a:t>е)  пол и в случае его изменения иной пол;</a:t>
            </a:r>
          </a:p>
          <a:p>
            <a:pPr marL="400050" lvl="1" indent="0">
              <a:buNone/>
            </a:pPr>
            <a:r>
              <a:rPr lang="ru-RU" sz="1600" dirty="0"/>
              <a:t>ж)  сведения о семейном положении физического лица, в том числе о записях актов о заключении и расторжении брака;</a:t>
            </a:r>
          </a:p>
          <a:p>
            <a:pPr marL="400050" lvl="1" indent="0">
              <a:buNone/>
            </a:pPr>
            <a:r>
              <a:rPr lang="ru-RU" sz="1600" dirty="0"/>
              <a:t>з)  гражданство Российской Федерации и (или) гражданство (подданство) иностранного государства или иностранных государств;</a:t>
            </a:r>
          </a:p>
          <a:p>
            <a:pPr marL="400050" lvl="1" indent="0">
              <a:buNone/>
            </a:pPr>
            <a:r>
              <a:rPr lang="ru-RU" sz="1600" dirty="0"/>
              <a:t>и)  сведения о наличии у гражданина Российской Федерации документа на право постоянного проживания в  иностранном государстве (при наличии);</a:t>
            </a:r>
          </a:p>
          <a:p>
            <a:pPr marL="400050" lvl="1" indent="0">
              <a:buNone/>
            </a:pPr>
            <a:r>
              <a:rPr lang="ru-RU" sz="1600" dirty="0"/>
              <a:t>к)  сведения об обращении гражданина Российской Федерации в  полномочный орган иностранного государства о выходе указанного гражданина из гражданства данного государства или об отказе от  имеющегося у него документа на право постоянного проживания в  иностранном государстве (при наличии);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424356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79296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00" dirty="0"/>
              <a:t>2)  идентификаторы:</a:t>
            </a:r>
          </a:p>
          <a:p>
            <a:pPr marL="457200" lvl="1" indent="0">
              <a:buNone/>
            </a:pPr>
            <a:r>
              <a:rPr lang="ru-RU" sz="1300" dirty="0"/>
              <a:t>а)  записи акта о рождении;</a:t>
            </a:r>
          </a:p>
          <a:p>
            <a:pPr marL="457200" lvl="1" indent="0">
              <a:buNone/>
            </a:pPr>
            <a:r>
              <a:rPr lang="ru-RU" sz="1300" dirty="0"/>
              <a:t>б)  записи акта о смерти;</a:t>
            </a:r>
          </a:p>
          <a:p>
            <a:pPr marL="457200" lvl="1" indent="0">
              <a:buNone/>
            </a:pPr>
            <a:r>
              <a:rPr lang="ru-RU" sz="1300" dirty="0"/>
              <a:t>в)  документа, удостоверяющего личность физического лица, включая вид, номер и иные сведения о </a:t>
            </a:r>
            <a:r>
              <a:rPr lang="ru-RU" sz="1300" dirty="0" smtClean="0"/>
              <a:t>таком                           документе</a:t>
            </a:r>
            <a:r>
              <a:rPr lang="ru-RU" sz="1300" dirty="0"/>
              <a:t>;</a:t>
            </a:r>
          </a:p>
          <a:p>
            <a:pPr marL="457200" lvl="1" indent="0">
              <a:buNone/>
            </a:pPr>
            <a:r>
              <a:rPr lang="ru-RU" sz="1300" dirty="0"/>
              <a:t>г)  документов или отметок в документах, удостоверяющих личность, подтверждающих право иностранного гражданина и лица без гражданства на пребывание (проживание) в Российской Федерации;</a:t>
            </a:r>
          </a:p>
          <a:p>
            <a:pPr marL="457200" lvl="1" indent="0">
              <a:buNone/>
            </a:pPr>
            <a:r>
              <a:rPr lang="ru-RU" sz="1300" dirty="0"/>
              <a:t>д)  сведений о регистрационном учете гражданина Российской Федерации и миграционном учете иностранного гражданина и лица без гражданства в Российской Федерации;</a:t>
            </a:r>
          </a:p>
          <a:p>
            <a:pPr marL="457200" lvl="1" indent="0">
              <a:buNone/>
            </a:pPr>
            <a:r>
              <a:rPr lang="ru-RU" sz="1300" dirty="0"/>
              <a:t>е) сведений о принятом решении по вопросам гражданства Российской Федерации;</a:t>
            </a:r>
          </a:p>
          <a:p>
            <a:pPr marL="457200" lvl="1" indent="0">
              <a:buNone/>
            </a:pPr>
            <a:r>
              <a:rPr lang="ru-RU" sz="1300" dirty="0"/>
              <a:t>ж)  сведений о постановке на учет в налоговом органе, в том числе в качестве налогоплательщика налога на профессиональный доход;</a:t>
            </a:r>
          </a:p>
          <a:p>
            <a:pPr marL="457200" lvl="1" indent="0">
              <a:buNone/>
            </a:pPr>
            <a:r>
              <a:rPr lang="ru-RU" sz="1300" dirty="0"/>
              <a:t>з)  сведений о регистрации физического лица в качестве индивидуального предпринимателя;</a:t>
            </a:r>
          </a:p>
          <a:p>
            <a:pPr marL="457200" lvl="1" indent="0">
              <a:buNone/>
            </a:pPr>
            <a:r>
              <a:rPr lang="ru-RU" sz="1300" dirty="0"/>
              <a:t>и)  сведений о постановке на воинский учет граждан Российской Федерации, обязанных состоять на воинском учете;</a:t>
            </a:r>
          </a:p>
          <a:p>
            <a:pPr marL="457200" lvl="1" indent="0">
              <a:buNone/>
            </a:pPr>
            <a:r>
              <a:rPr lang="ru-RU" sz="1300" dirty="0"/>
              <a:t>к)  сведений о регистрации в системах обязательного пенсионного, медицинского и социального страхования;</a:t>
            </a:r>
          </a:p>
          <a:p>
            <a:pPr marL="457200" lvl="1" indent="0">
              <a:buNone/>
            </a:pPr>
            <a:r>
              <a:rPr lang="ru-RU" sz="1300" dirty="0"/>
              <a:t>л)  сведений о постановке на учет в органах службы занятости;</a:t>
            </a:r>
          </a:p>
          <a:p>
            <a:pPr marL="457200" lvl="1" indent="0">
              <a:buNone/>
            </a:pPr>
            <a:r>
              <a:rPr lang="ru-RU" sz="1300" dirty="0"/>
              <a:t>м)  документа об образовании и (или) о квалификации, документа об  обучении, включая виды, номера и иные сведения о таких документах, сведений о присуждении, лишении, восстановлении ученой степени, присвоении, лишении, восстановлении ученого звания;</a:t>
            </a:r>
          </a:p>
          <a:p>
            <a:pPr marL="457200" lvl="1" indent="0">
              <a:buNone/>
            </a:pPr>
            <a:r>
              <a:rPr lang="ru-RU" sz="1300" u="sng" dirty="0"/>
              <a:t>н)  учетной записи физического лица в федеральной государственной информационной системе «Единая система идентификации и  аутентификации в инфраструктуре, обеспечивающей информационно-технологическое взаимодействие информационных систем, используемых для предоставления государственных и муниципальных услуг в  электронной форме» (далее – единая система идентификации и  аутентификации);</a:t>
            </a:r>
          </a:p>
          <a:p>
            <a:pPr marL="457200" lvl="1" indent="0">
              <a:buNone/>
            </a:pPr>
            <a:r>
              <a:rPr lang="ru-RU" sz="1300" u="sng" dirty="0"/>
              <a:t>о)  записей федерального регистра сведений о населении о  физических лицах, являющихся родителями физического лица, супругом (супругой) физического лица, ребенком (детьми) физического лица</a:t>
            </a:r>
            <a:r>
              <a:rPr lang="ru-RU" sz="1300" u="sng" dirty="0" smtClean="0"/>
              <a:t>.</a:t>
            </a:r>
            <a:endParaRPr lang="ru-RU" sz="1300" u="sng" dirty="0"/>
          </a:p>
        </p:txBody>
      </p:sp>
    </p:spTree>
    <p:extLst>
      <p:ext uri="{BB962C8B-B14F-4D97-AF65-F5344CB8AC3E}">
        <p14:creationId xmlns:p14="http://schemas.microsoft.com/office/powerpoint/2010/main" xmlns="" val="365322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/>
              <a:t>Порядок формирования и ведения федерального регистра сведений о населении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ru-RU" dirty="0" smtClean="0"/>
              <a:t>Сведения </a:t>
            </a:r>
            <a:r>
              <a:rPr lang="ru-RU" dirty="0"/>
              <a:t>об одном физическом лице, включаемые в </a:t>
            </a:r>
            <a:r>
              <a:rPr lang="ru-RU" dirty="0" smtClean="0"/>
              <a:t>федеральный </a:t>
            </a:r>
            <a:r>
              <a:rPr lang="ru-RU" dirty="0"/>
              <a:t>регистр сведений о населении, образуют одну запись </a:t>
            </a:r>
            <a:r>
              <a:rPr lang="ru-RU" dirty="0" smtClean="0"/>
              <a:t>федерального </a:t>
            </a:r>
            <a:r>
              <a:rPr lang="ru-RU" dirty="0"/>
              <a:t>регистра сведений о населении. Запись федерального регистра сведений о  населении в федеральном регистре сведений о населении идентифицируется не повторяющимся во времени и на территории Российской Федерации номером. При внесении изменений в запись федерального регистра сведений о населении номер указанной записи не изменяется. В случае внесения изменений в </a:t>
            </a:r>
            <a:r>
              <a:rPr lang="ru-RU" dirty="0" smtClean="0"/>
              <a:t>сведения о физическом лице, </a:t>
            </a:r>
            <a:r>
              <a:rPr lang="ru-RU" dirty="0"/>
              <a:t>содержащиеся в записи федерального регистра сведений о населении, изменяемые сведения указанной записи сохраняются в хронологическом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xmlns="" val="2992679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/>
              <a:t>Статья 10. Органы и организации, осуществляющие</a:t>
            </a:r>
            <a:br>
              <a:rPr lang="ru-RU" sz="2400" b="1" dirty="0"/>
            </a:br>
            <a:r>
              <a:rPr lang="ru-RU" sz="2400" b="1" dirty="0"/>
              <a:t>представление сведений для формирования</a:t>
            </a:r>
            <a:br>
              <a:rPr lang="ru-RU" sz="2400" b="1" dirty="0"/>
            </a:br>
            <a:r>
              <a:rPr lang="ru-RU" sz="2400" b="1" dirty="0"/>
              <a:t>и ведения федерального </a:t>
            </a:r>
            <a:r>
              <a:rPr lang="ru-RU" sz="2400" b="1" dirty="0" smtClean="0"/>
              <a:t>регистра сведений </a:t>
            </a:r>
            <a:r>
              <a:rPr lang="ru-RU" sz="2400" b="1" dirty="0"/>
              <a:t>о населении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489654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1900" i="1" dirty="0" smtClean="0"/>
              <a:t>Формирование </a:t>
            </a:r>
            <a:r>
              <a:rPr lang="ru-RU" sz="1900" i="1" dirty="0"/>
              <a:t>и </a:t>
            </a:r>
            <a:r>
              <a:rPr lang="ru-RU" sz="1900" i="1" dirty="0" smtClean="0"/>
              <a:t>ведение </a:t>
            </a:r>
            <a:r>
              <a:rPr lang="ru-RU" sz="1900" i="1" dirty="0"/>
              <a:t>федерального регистра сведений о населении </a:t>
            </a:r>
            <a:r>
              <a:rPr lang="ru-RU" sz="1900" i="1" dirty="0" smtClean="0"/>
              <a:t>законодатель поручает 12 министерствам и ведомствам, в частности:</a:t>
            </a:r>
          </a:p>
          <a:p>
            <a:pPr marL="0" indent="0">
              <a:buNone/>
            </a:pPr>
            <a:r>
              <a:rPr lang="ru-RU" sz="1900" dirty="0" smtClean="0"/>
              <a:t>«3. Федеральный </a:t>
            </a:r>
            <a:r>
              <a:rPr lang="ru-RU" sz="1900" dirty="0"/>
              <a:t>орган исполнительной власти, осуществляющий функции по выработке и реализации государственной политики и  нормативно-правовому регулированию в сфере информационных технологий, обязан направлять для формирования и ведения федерального регистра сведений о населении сведения об учетной записи физического лица в единой системе идентификации и аутентификации</a:t>
            </a:r>
            <a:r>
              <a:rPr lang="ru-RU" sz="1900" dirty="0" smtClean="0"/>
              <a:t>.</a:t>
            </a:r>
          </a:p>
          <a:p>
            <a:pPr marL="0" indent="0">
              <a:buNone/>
            </a:pPr>
            <a:r>
              <a:rPr lang="ru-RU" sz="1900" dirty="0" smtClean="0"/>
              <a:t>4</a:t>
            </a:r>
            <a:r>
              <a:rPr lang="ru-RU" sz="1900" dirty="0"/>
              <a:t>.  Федеральный орган исполнительной власти, осуществляющий функции по выработке и реализации государственной политики и  нормативно-правовому регулированию в сфере высшего образования, научной, научно-технической и инновационной деятельности, обязан направлять для формирования и ведения федерального регистра сведений о населении информацию о присуждении, лишении, восстановлении ученой степени, присвоении, лишении, восстановлении ученого звания,  содержащуюся в федеральной информационной системе государственной научной аттестации</a:t>
            </a:r>
            <a:r>
              <a:rPr lang="ru-RU" sz="1900" dirty="0" smtClean="0"/>
              <a:t>.»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237333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Схема предоставления </a:t>
            </a:r>
            <a:r>
              <a:rPr lang="ru-RU" sz="2800" b="1" dirty="0" err="1" smtClean="0"/>
              <a:t>госуслуг</a:t>
            </a:r>
            <a:r>
              <a:rPr lang="ru-RU" sz="2800" b="1" dirty="0" smtClean="0"/>
              <a:t> без и с ЕФИР</a:t>
            </a:r>
            <a:endParaRPr lang="ru-RU" sz="2800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8771148" cy="508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055760" y="2645638"/>
            <a:ext cx="4540718" cy="553715"/>
            <a:chOff x="4055760" y="2645638"/>
            <a:chExt cx="4540718" cy="553715"/>
          </a:xfrm>
        </p:grpSpPr>
        <p:sp>
          <p:nvSpPr>
            <p:cNvPr id="8" name="Стрелка вправо 7"/>
            <p:cNvSpPr/>
            <p:nvPr/>
          </p:nvSpPr>
          <p:spPr>
            <a:xfrm rot="16860492">
              <a:off x="8286080" y="2818111"/>
              <a:ext cx="482872" cy="137925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право 10"/>
            <p:cNvSpPr/>
            <p:nvPr/>
          </p:nvSpPr>
          <p:spPr>
            <a:xfrm rot="14798993">
              <a:off x="3883287" y="2888954"/>
              <a:ext cx="482872" cy="137925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35261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/>
              <a:t>Статья 11.	Предоставление сведений, содержащихся в федеральном регистре сведений о населении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6.  Предоставление сведений, содержащихся в федеральном регистре сведений о населении, органам, организациям и лицам, указанным в  пунктах 1 - 6 части 1 настоящей статьи, в электронной форме, в том числе в рамках межведомственного информационного взаимодействия, осуществляется посредством использования единой системы межведомственного электронного взаимодействия и подключаемых к ней региональных систем межведомственного электронного взаимодействия.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537000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 </a:t>
            </a:r>
            <a:r>
              <a:rPr lang="ru-RU" dirty="0" smtClean="0"/>
              <a:t>органы </a:t>
            </a:r>
            <a:r>
              <a:rPr lang="ru-RU" dirty="0"/>
              <a:t>государственной власти Российской </a:t>
            </a:r>
            <a:r>
              <a:rPr lang="ru-RU" dirty="0" smtClean="0"/>
              <a:t>Федерации;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 </a:t>
            </a:r>
            <a:r>
              <a:rPr lang="ru-RU" dirty="0" smtClean="0"/>
              <a:t>органы </a:t>
            </a:r>
            <a:r>
              <a:rPr lang="ru-RU" dirty="0"/>
              <a:t>государственной власти субъектов Российской Федерации, </a:t>
            </a:r>
            <a:r>
              <a:rPr lang="ru-RU" dirty="0" smtClean="0"/>
              <a:t>органы </a:t>
            </a:r>
            <a:r>
              <a:rPr lang="ru-RU" dirty="0"/>
              <a:t>местного </a:t>
            </a:r>
            <a:r>
              <a:rPr lang="ru-RU" dirty="0" smtClean="0"/>
              <a:t>самоуправления;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 </a:t>
            </a:r>
            <a:r>
              <a:rPr lang="ru-RU" dirty="0" smtClean="0"/>
              <a:t>органы </a:t>
            </a:r>
            <a:r>
              <a:rPr lang="ru-RU" dirty="0"/>
              <a:t>управления государственными внебюджетными </a:t>
            </a:r>
            <a:r>
              <a:rPr lang="ru-RU" dirty="0" smtClean="0"/>
              <a:t>фондами;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 </a:t>
            </a:r>
            <a:r>
              <a:rPr lang="ru-RU" dirty="0" smtClean="0"/>
              <a:t>многофункциональные центры </a:t>
            </a:r>
            <a:r>
              <a:rPr lang="ru-RU" dirty="0"/>
              <a:t>предоставления государственных и муниципальных </a:t>
            </a:r>
            <a:r>
              <a:rPr lang="ru-RU" dirty="0" smtClean="0"/>
              <a:t>услуг;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5)  </a:t>
            </a:r>
            <a:r>
              <a:rPr lang="ru-RU" dirty="0" smtClean="0"/>
              <a:t>избирательные комиссии, комиссии референдума;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6)  </a:t>
            </a:r>
            <a:r>
              <a:rPr lang="ru-RU" dirty="0" smtClean="0"/>
              <a:t>нотариусы </a:t>
            </a:r>
            <a:r>
              <a:rPr lang="ru-RU" dirty="0"/>
              <a:t>для использования в </a:t>
            </a:r>
            <a:r>
              <a:rPr lang="ru-RU" dirty="0" smtClean="0"/>
              <a:t>целях совершения </a:t>
            </a:r>
            <a:r>
              <a:rPr lang="ru-RU" dirty="0"/>
              <a:t>нотариальных действий от имени Российской Федерации;</a:t>
            </a:r>
          </a:p>
          <a:p>
            <a:pPr marL="0" indent="0">
              <a:buNone/>
            </a:pPr>
            <a:r>
              <a:rPr lang="ru-RU" dirty="0"/>
              <a:t>7)  </a:t>
            </a:r>
            <a:r>
              <a:rPr lang="ru-RU" dirty="0" smtClean="0"/>
              <a:t>физическое лицо </a:t>
            </a:r>
            <a:r>
              <a:rPr lang="ru-RU" dirty="0"/>
              <a:t>или его </a:t>
            </a:r>
            <a:r>
              <a:rPr lang="ru-RU" dirty="0" smtClean="0"/>
              <a:t>законный представитель </a:t>
            </a:r>
            <a:r>
              <a:rPr lang="ru-RU" dirty="0"/>
              <a:t>в части сведений, составленных в отношении данного лица, и сведений о  </a:t>
            </a:r>
            <a:r>
              <a:rPr lang="ru-RU" dirty="0" smtClean="0"/>
              <a:t>запросах, поступивших в </a:t>
            </a:r>
            <a:r>
              <a:rPr lang="ru-RU" dirty="0"/>
              <a:t>отношении данного лица, за исключением случаев, установленных федеральными законами.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01418"/>
            <a:ext cx="842493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Органы, организации </a:t>
            </a:r>
            <a:r>
              <a:rPr lang="ru-RU" sz="2400" b="1" dirty="0"/>
              <a:t>и </a:t>
            </a:r>
            <a:r>
              <a:rPr lang="ru-RU" sz="2400" b="1" dirty="0" smtClean="0"/>
              <a:t>лица, указанные </a:t>
            </a:r>
            <a:r>
              <a:rPr lang="ru-RU" sz="2400" b="1" dirty="0"/>
              <a:t>в  пунктах 1 - 6 части </a:t>
            </a:r>
            <a:r>
              <a:rPr lang="ru-RU" sz="2400" b="1" dirty="0" smtClean="0"/>
              <a:t>1 статьи 11, которым предоставляются сведения из ЕФИР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51973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73016"/>
            <a:ext cx="8229600" cy="27943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Переходный период (статья 13) – от опубликования ФЗ до 31.12.2025  -для формирования </a:t>
            </a:r>
            <a:r>
              <a:rPr lang="ru-RU" sz="2800" b="1" dirty="0"/>
              <a:t>и </a:t>
            </a:r>
            <a:r>
              <a:rPr lang="ru-RU" sz="2800" b="1" dirty="0" smtClean="0"/>
              <a:t>отладки процессов ведения </a:t>
            </a:r>
            <a:r>
              <a:rPr lang="ru-RU" sz="2800" b="1" dirty="0"/>
              <a:t>федерального регистра сведений о населении и использования содержащихся в нем </a:t>
            </a:r>
            <a:r>
              <a:rPr lang="ru-RU" sz="2800" b="1" dirty="0" smtClean="0"/>
              <a:t>сведений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29851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Вступление закона в силу – со </a:t>
            </a:r>
            <a:r>
              <a:rPr lang="ru-RU" sz="2800" b="1" dirty="0"/>
              <a:t>дня опубликования, за исключением положений, для которых </a:t>
            </a:r>
            <a:r>
              <a:rPr lang="ru-RU" sz="2800" b="1" dirty="0" smtClean="0"/>
              <a:t>статьей 12 установлены </a:t>
            </a:r>
            <a:r>
              <a:rPr lang="ru-RU" sz="2800" b="1" dirty="0"/>
              <a:t>иные сроки вступления их в силу</a:t>
            </a:r>
          </a:p>
        </p:txBody>
      </p:sp>
    </p:spTree>
    <p:extLst>
      <p:ext uri="{BB962C8B-B14F-4D97-AF65-F5344CB8AC3E}">
        <p14:creationId xmlns:p14="http://schemas.microsoft.com/office/powerpoint/2010/main" xmlns="" val="771750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701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/>
              <a:t>П Е Р Е Ч Е Н Ь</a:t>
            </a:r>
            <a:br>
              <a:rPr lang="ru-RU" sz="1800" b="1" dirty="0"/>
            </a:br>
            <a:r>
              <a:rPr lang="ru-RU" sz="1800" b="1" dirty="0"/>
              <a:t>федеральных законов, подлежащих признанию утратившими силу,</a:t>
            </a:r>
            <a:br>
              <a:rPr lang="ru-RU" sz="1800" b="1" dirty="0"/>
            </a:br>
            <a:r>
              <a:rPr lang="ru-RU" sz="1800" b="1" dirty="0"/>
              <a:t>приостановлению, изменению или принятию в связи с проектом</a:t>
            </a:r>
            <a:br>
              <a:rPr lang="ru-RU" sz="1800" b="1" dirty="0"/>
            </a:br>
            <a:r>
              <a:rPr lang="ru-RU" sz="1800" b="1" dirty="0"/>
              <a:t>федерального закона "О едином федеральном информационном </a:t>
            </a:r>
            <a:r>
              <a:rPr lang="ru-RU" sz="1800" b="1" dirty="0" smtClean="0"/>
              <a:t>регистре</a:t>
            </a:r>
            <a:r>
              <a:rPr lang="ru-RU" sz="1800" b="1" dirty="0"/>
              <a:t>,</a:t>
            </a:r>
            <a:br>
              <a:rPr lang="ru-RU" sz="1800" b="1" dirty="0"/>
            </a:br>
            <a:r>
              <a:rPr lang="ru-RU" sz="1800" b="1" dirty="0"/>
              <a:t>содержащем сведения о населении Российской Федерации"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12) Федеральный закон от 29 декабря 2012 г. № 273-ФЗ "Об </a:t>
            </a:r>
            <a:r>
              <a:rPr lang="ru-RU" dirty="0" smtClean="0"/>
              <a:t>образовании в </a:t>
            </a:r>
            <a:r>
              <a:rPr lang="ru-RU" dirty="0"/>
              <a:t>Российской Федерации".</a:t>
            </a:r>
          </a:p>
          <a:p>
            <a:r>
              <a:rPr lang="ru-RU" dirty="0"/>
              <a:t>Ответственный исполнитель - Министерство науки и </a:t>
            </a:r>
            <a:r>
              <a:rPr lang="ru-RU" dirty="0" smtClean="0"/>
              <a:t>высшего образования </a:t>
            </a:r>
            <a:r>
              <a:rPr lang="ru-RU" dirty="0"/>
              <a:t>Российской Федерации.</a:t>
            </a:r>
          </a:p>
          <a:p>
            <a:r>
              <a:rPr lang="ru-RU" dirty="0"/>
              <a:t>Соисполнитель - Министерство финансов Российской Федерации</a:t>
            </a:r>
            <a:r>
              <a:rPr lang="ru-RU" dirty="0" smtClean="0"/>
              <a:t>, Федеральная </a:t>
            </a:r>
            <a:r>
              <a:rPr lang="ru-RU" dirty="0"/>
              <a:t>налоговая служба.</a:t>
            </a:r>
          </a:p>
          <a:p>
            <a:r>
              <a:rPr lang="ru-RU" dirty="0"/>
              <a:t>Срок разработки - до 1 января 2021 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13</a:t>
            </a:r>
            <a:r>
              <a:rPr lang="ru-RU" dirty="0"/>
              <a:t>) Федеральный закон от 23 августа 1996 г. № 127-ФЗ "О </a:t>
            </a:r>
            <a:r>
              <a:rPr lang="ru-RU" dirty="0" smtClean="0"/>
              <a:t>науке и </a:t>
            </a:r>
            <a:r>
              <a:rPr lang="ru-RU" dirty="0"/>
              <a:t>государственной научно-технической политике".</a:t>
            </a:r>
          </a:p>
          <a:p>
            <a:r>
              <a:rPr lang="ru-RU" dirty="0"/>
              <a:t>Ответственный исполнитель - Министерство науки и </a:t>
            </a:r>
            <a:r>
              <a:rPr lang="ru-RU" dirty="0" smtClean="0"/>
              <a:t>высшего образования </a:t>
            </a:r>
            <a:r>
              <a:rPr lang="ru-RU" dirty="0"/>
              <a:t>Российской Федерации.</a:t>
            </a:r>
          </a:p>
          <a:p>
            <a:r>
              <a:rPr lang="ru-RU" dirty="0"/>
              <a:t>Соисполнитель - Министерство финансов Российской Федерации</a:t>
            </a:r>
            <a:r>
              <a:rPr lang="ru-RU" dirty="0" smtClean="0"/>
              <a:t>, Федеральная </a:t>
            </a:r>
            <a:r>
              <a:rPr lang="ru-RU" dirty="0"/>
              <a:t>налоговая служба.</a:t>
            </a:r>
          </a:p>
          <a:p>
            <a:r>
              <a:rPr lang="ru-RU" dirty="0"/>
              <a:t>Срок разработки - до 1 января 2021 г.</a:t>
            </a:r>
          </a:p>
        </p:txBody>
      </p:sp>
    </p:spTree>
    <p:extLst>
      <p:ext uri="{BB962C8B-B14F-4D97-AF65-F5344CB8AC3E}">
        <p14:creationId xmlns:p14="http://schemas.microsoft.com/office/powerpoint/2010/main" xmlns="" val="2121508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/>
              <a:t>Изменения в указанные законодательные акты Российской </a:t>
            </a:r>
            <a:r>
              <a:rPr lang="ru-RU" sz="2800" b="1" dirty="0" smtClean="0"/>
              <a:t>Федерации будут </a:t>
            </a:r>
            <a:r>
              <a:rPr lang="ru-RU" sz="2800" b="1" dirty="0"/>
              <a:t>регулировать вопросы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обмена </a:t>
            </a:r>
            <a:r>
              <a:rPr lang="ru-RU" dirty="0"/>
              <a:t>сведениями о физических лицах в рамках </a:t>
            </a:r>
            <a:r>
              <a:rPr lang="ru-RU" dirty="0" smtClean="0"/>
              <a:t>осуществления межведомственного </a:t>
            </a:r>
            <a:r>
              <a:rPr lang="ru-RU" dirty="0"/>
              <a:t>информационного взаимодействия при </a:t>
            </a:r>
            <a:r>
              <a:rPr lang="ru-RU" dirty="0" smtClean="0"/>
              <a:t>предоставлении государственных </a:t>
            </a:r>
            <a:r>
              <a:rPr lang="ru-RU" dirty="0"/>
              <a:t>и муниципальных услуг и исполнения государственных </a:t>
            </a:r>
            <a:r>
              <a:rPr lang="ru-RU" dirty="0" smtClean="0"/>
              <a:t>и муниципальных </a:t>
            </a:r>
            <a:r>
              <a:rPr lang="ru-RU" dirty="0"/>
              <a:t>функций, в части перехода на получение указанных </a:t>
            </a:r>
            <a:r>
              <a:rPr lang="ru-RU" dirty="0" smtClean="0"/>
              <a:t>сведений из </a:t>
            </a:r>
            <a:r>
              <a:rPr lang="ru-RU" dirty="0"/>
              <a:t>федерального </a:t>
            </a:r>
            <a:r>
              <a:rPr lang="ru-RU" dirty="0" smtClean="0"/>
              <a:t>регистра сведений о населении;</a:t>
            </a:r>
            <a:endParaRPr lang="ru-RU" dirty="0"/>
          </a:p>
          <a:p>
            <a:r>
              <a:rPr lang="ru-RU" dirty="0"/>
              <a:t>предоставления государственных и муниципальных услуг и </a:t>
            </a:r>
            <a:r>
              <a:rPr lang="ru-RU" dirty="0" smtClean="0"/>
              <a:t>исполнения государственных </a:t>
            </a:r>
            <a:r>
              <a:rPr lang="ru-RU" dirty="0"/>
              <a:t>и муниципальных функций, в части совершенствования </a:t>
            </a:r>
            <a:r>
              <a:rPr lang="ru-RU" dirty="0" smtClean="0"/>
              <a:t>их предоставления </a:t>
            </a:r>
            <a:r>
              <a:rPr lang="ru-RU" dirty="0"/>
              <a:t>или оказания, в связи с переходом на </a:t>
            </a:r>
            <a:r>
              <a:rPr lang="ru-RU" dirty="0" smtClean="0"/>
              <a:t>использование сведений федерального </a:t>
            </a:r>
            <a:r>
              <a:rPr lang="ru-RU" dirty="0"/>
              <a:t>регистра сведений о населении;</a:t>
            </a:r>
          </a:p>
          <a:p>
            <a:r>
              <a:rPr lang="ru-RU" dirty="0"/>
              <a:t>полномочий федеральных органов государственной власти в </a:t>
            </a:r>
            <a:r>
              <a:rPr lang="ru-RU" dirty="0" smtClean="0"/>
              <a:t>части установления </a:t>
            </a:r>
            <a:r>
              <a:rPr lang="ru-RU" dirty="0"/>
              <a:t>целей использования сведений федерального регистра сведений о населении для реализации полномочий данных органов.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47248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841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Во время борьбы с корон</a:t>
            </a:r>
            <a:r>
              <a:rPr lang="ru-RU" sz="2800" dirty="0"/>
              <a:t>а</a:t>
            </a:r>
            <a:r>
              <a:rPr lang="ru-RU" sz="2800" dirty="0" smtClean="0"/>
              <a:t>вирусом Правительство РФ активизировало принятие ряда законопроектов </a:t>
            </a:r>
            <a:br>
              <a:rPr lang="ru-RU" sz="2800" dirty="0" smtClean="0"/>
            </a:br>
            <a:r>
              <a:rPr lang="ru-RU" sz="2800" dirty="0" smtClean="0"/>
              <a:t>в области цифровых технологий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0045667"/>
              </p:ext>
            </p:extLst>
          </p:nvPr>
        </p:nvGraphicFramePr>
        <p:xfrm>
          <a:off x="251520" y="1844824"/>
          <a:ext cx="8568952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38132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72514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8424" y="3124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39421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/>
              <a:t>896438-7</a:t>
            </a:r>
            <a:r>
              <a:rPr lang="ru-RU" sz="2000" b="1" dirty="0" smtClean="0"/>
              <a:t> «О проведении эксперимента по установлению специального регулирования в целях создания необходимых условий для разработки и внедрения технологий искусственного интеллекта в субъекте Российской Федерации - городе федерального значения Москве и внесении изменений в статьи 6 и 10 Федерального закона «О персональных данных»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ru-RU" sz="2400" u="sng" dirty="0" smtClean="0"/>
              <a:t>Стал законом </a:t>
            </a:r>
            <a:r>
              <a:rPr lang="ru-RU" sz="2400" b="1" dirty="0" smtClean="0"/>
              <a:t>№123 от 24.04.2020</a:t>
            </a:r>
            <a:r>
              <a:rPr lang="ru-RU" sz="2400" dirty="0" smtClean="0"/>
              <a:t>. </a:t>
            </a:r>
          </a:p>
          <a:p>
            <a:pPr marL="0" indent="0" algn="r">
              <a:buNone/>
            </a:pPr>
            <a:r>
              <a:rPr lang="ru-RU" sz="2400" u="sng" dirty="0" smtClean="0"/>
              <a:t>Вступает в силу </a:t>
            </a:r>
            <a:r>
              <a:rPr lang="ru-RU" sz="2400" b="1" u="sng" dirty="0" smtClean="0"/>
              <a:t>с 1 июля 2020 </a:t>
            </a:r>
            <a:r>
              <a:rPr lang="ru-RU" sz="2400" u="sng" dirty="0" smtClean="0"/>
              <a:t>г.</a:t>
            </a:r>
          </a:p>
          <a:p>
            <a:r>
              <a:rPr lang="ru-RU" sz="2400" u="sng" dirty="0" smtClean="0"/>
              <a:t>Цель эксперимента</a:t>
            </a:r>
            <a:r>
              <a:rPr lang="ru-RU" sz="2400" dirty="0" smtClean="0"/>
              <a:t> – создание </a:t>
            </a:r>
            <a:r>
              <a:rPr lang="ru-RU" sz="2400" dirty="0"/>
              <a:t>необходимых условий для разработки и внедрения технологий искусственного интеллекта в субъекте Российской Федерации - городе федерального значения Москве, а также последующего возможного использования результатов применения искусственного интеллекта</a:t>
            </a:r>
            <a:endParaRPr lang="ru-RU" sz="2400" dirty="0" smtClean="0"/>
          </a:p>
          <a:p>
            <a:r>
              <a:rPr lang="ru-RU" sz="2400" u="sng" dirty="0" smtClean="0"/>
              <a:t>Существенные изменения </a:t>
            </a:r>
            <a:r>
              <a:rPr lang="ru-RU" sz="2400" dirty="0" smtClean="0"/>
              <a:t>для граждан – связан с новыми рисками для жителей Москвы</a:t>
            </a:r>
          </a:p>
          <a:p>
            <a:r>
              <a:rPr lang="ru-RU" sz="2400" u="sng" dirty="0" smtClean="0"/>
              <a:t>Существенные изменения </a:t>
            </a:r>
            <a:r>
              <a:rPr lang="ru-RU" sz="2400" dirty="0" smtClean="0"/>
              <a:t>для работников науки – те же</a:t>
            </a:r>
          </a:p>
          <a:p>
            <a:r>
              <a:rPr lang="ru-RU" sz="2400" u="sng" dirty="0" smtClean="0"/>
              <a:t>Предложения Профсоюза </a:t>
            </a:r>
            <a:r>
              <a:rPr lang="ru-RU" sz="2400" dirty="0" smtClean="0"/>
              <a:t>как реакция  на </a:t>
            </a:r>
            <a:r>
              <a:rPr lang="ru-RU" sz="2400" dirty="0"/>
              <a:t>закон </a:t>
            </a:r>
            <a:r>
              <a:rPr lang="ru-RU" sz="2400" dirty="0" smtClean="0"/>
              <a:t>– </a:t>
            </a:r>
            <a:r>
              <a:rPr lang="ru-RU" sz="2400" dirty="0"/>
              <a:t>в проекте Постановления президиума </a:t>
            </a:r>
            <a:r>
              <a:rPr lang="ru-RU" sz="2400" dirty="0" smtClean="0"/>
              <a:t>Центрального Совета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51616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Основные понятия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1) </a:t>
            </a:r>
            <a:r>
              <a:rPr lang="ru-RU" u="sng" dirty="0" smtClean="0"/>
              <a:t>Экспериментальный </a:t>
            </a:r>
            <a:r>
              <a:rPr lang="ru-RU" u="sng" dirty="0"/>
              <a:t>правовой режим </a:t>
            </a:r>
            <a:r>
              <a:rPr lang="ru-RU" dirty="0"/>
              <a:t>- </a:t>
            </a:r>
            <a:r>
              <a:rPr lang="ru-RU" dirty="0" smtClean="0"/>
              <a:t>применение </a:t>
            </a:r>
            <a:r>
              <a:rPr lang="ru-RU" u="sng" dirty="0"/>
              <a:t>специального регулирования </a:t>
            </a:r>
            <a:r>
              <a:rPr lang="ru-RU" dirty="0" smtClean="0"/>
              <a:t>в </a:t>
            </a:r>
            <a:r>
              <a:rPr lang="ru-RU" dirty="0"/>
              <a:t>отношении участников </a:t>
            </a:r>
            <a:r>
              <a:rPr lang="ru-RU" dirty="0" smtClean="0"/>
              <a:t>этого режима в целях:</a:t>
            </a:r>
          </a:p>
          <a:p>
            <a:r>
              <a:rPr lang="ru-RU" dirty="0"/>
              <a:t>создания необходимых условий для разработки и внедрения технологий искусственного интеллекта в </a:t>
            </a:r>
            <a:r>
              <a:rPr lang="ru-RU" dirty="0" smtClean="0"/>
              <a:t>Москве,</a:t>
            </a:r>
          </a:p>
          <a:p>
            <a:r>
              <a:rPr lang="ru-RU" dirty="0"/>
              <a:t>последующего возможного использования результатов применения искусственного интеллекта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1909579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435280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b="1" dirty="0" smtClean="0"/>
              <a:t>искусственный </a:t>
            </a:r>
            <a:r>
              <a:rPr lang="ru-RU" b="1" dirty="0"/>
              <a:t>интеллект </a:t>
            </a:r>
            <a:r>
              <a:rPr lang="ru-RU" dirty="0"/>
              <a:t>- комплекс технологических решений, позволяющий имитировать когнитивные функции человека (включая самообучение и поиск решений без заранее заданного алгоритма) и получать при выполнении конкретных задач результаты, сопоставимые, как минимум, с результатами интеллектуальной деятельности человека. Комплекс технологических решений включает в себя информационно-коммуникационную </a:t>
            </a:r>
            <a:r>
              <a:rPr lang="ru-RU" dirty="0" smtClean="0"/>
              <a:t> инфраструктуру </a:t>
            </a:r>
            <a:r>
              <a:rPr lang="ru-RU" dirty="0"/>
              <a:t>(в том числе информационные системы, информационно-телекоммуникационные сети, иные технические средства обработки информации), программное обеспечение (в том числе в котором используются методы машинного обучения), процессы и сервисы по обработке данных и поиску </a:t>
            </a:r>
            <a:r>
              <a:rPr lang="ru-RU" dirty="0" smtClean="0"/>
              <a:t>решений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7299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dirty="0"/>
              <a:t>3) технологии искусственного интеллекта - технологии, основанные на использовании искусственного интеллекта (включая компьютерное зрение, обработку естественного языка, распознавание и синтез речи, интеллектуальную поддержку принятия решений и перспективные методы искусственного интеллекта);</a:t>
            </a:r>
          </a:p>
          <a:p>
            <a:pPr marL="0" indent="0">
              <a:buNone/>
            </a:pPr>
            <a:r>
              <a:rPr lang="ru-RU" sz="4200" b="1" dirty="0"/>
              <a:t>4) общее регулирование - нормативное правовое регулирование, содержащее общеобязательные предписания постоянного или временного характера, рассчитанные на многократное применение, и действующее на территории субъекта Российской Федерации - города федерального значения Москвы;</a:t>
            </a:r>
          </a:p>
          <a:p>
            <a:pPr marL="0" indent="0">
              <a:buNone/>
            </a:pPr>
            <a:r>
              <a:rPr lang="ru-RU" sz="4200" b="1" dirty="0"/>
              <a:t>5) специальное регулирование - нормативное правовое регулирование, установленное принятыми в соответствии с </a:t>
            </a:r>
            <a:r>
              <a:rPr lang="ru-RU" sz="4200" b="1" dirty="0" smtClean="0"/>
              <a:t>данным </a:t>
            </a:r>
            <a:r>
              <a:rPr lang="ru-RU" sz="4200" b="1" dirty="0"/>
              <a:t>Федеральным законом нормативными правовыми актами субъекта Российской Федерации - города федерального значения Москвы, содержащее отличный от общего регулирования порядок разработки и внедрения технологий искусственного интеллекта в указанном субъекте Российской Федерации, а также последующего возможного использования результатов применения искусственного интеллекта;</a:t>
            </a:r>
          </a:p>
          <a:p>
            <a:pPr marL="0" indent="0">
              <a:buNone/>
            </a:pPr>
            <a:r>
              <a:rPr lang="ru-RU" sz="3400" dirty="0"/>
              <a:t>6) уполномоченный орган - орган исполнительной власти субъекта Российской Федерации - города федерального значения Москвы, уполномоченный на координацию мероприятий экспериментального правового режима, а также на осуществление иных функций в соответствии с настоящим Федеральным законом;</a:t>
            </a:r>
          </a:p>
          <a:p>
            <a:pPr marL="0" indent="0">
              <a:buNone/>
            </a:pPr>
            <a:r>
              <a:rPr lang="ru-RU" sz="4200" b="1" dirty="0"/>
              <a:t>7) участник экспериментального правового режима - юридическое лицо или индивидуальный предприниматель, включенные в реестр участников экспериментального правового режима в соответствии со статьей 5 настоящего Федерального закона.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0951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Цели</a:t>
            </a:r>
            <a:r>
              <a:rPr lang="ru-RU" sz="2400" b="1" dirty="0"/>
              <a:t>, задачи и основные принципы установления экспериментального правового </a:t>
            </a:r>
            <a:r>
              <a:rPr lang="ru-RU" sz="2400" b="1" dirty="0" smtClean="0"/>
              <a:t>режима</a:t>
            </a:r>
            <a:r>
              <a:rPr lang="ru-RU" sz="2400" b="1" dirty="0"/>
              <a:t>, </a:t>
            </a:r>
            <a:r>
              <a:rPr lang="ru-RU" sz="2400" b="1" dirty="0" smtClean="0"/>
              <a:t>регулирование отношений, возникающих </a:t>
            </a:r>
            <a:r>
              <a:rPr lang="ru-RU" sz="2400" b="1" dirty="0"/>
              <a:t>в связи с установлением экспериментального правового режима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6371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b="1" dirty="0"/>
              <a:t>Целями установления экспериментального правового режима являются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1) обеспечение повышения качества жизни населения;</a:t>
            </a:r>
          </a:p>
          <a:p>
            <a:pPr marL="0" indent="0">
              <a:buNone/>
            </a:pPr>
            <a:r>
              <a:rPr lang="ru-RU" dirty="0"/>
              <a:t>2) повышение эффективности государственного или муниципального управления;</a:t>
            </a:r>
          </a:p>
          <a:p>
            <a:pPr marL="0" indent="0">
              <a:buNone/>
            </a:pPr>
            <a:r>
              <a:rPr lang="ru-RU" dirty="0"/>
              <a:t>3) повышение эффективности деятельности хозяйствующих субъектов в ходе внедрения технологий искусственного интеллекта;</a:t>
            </a:r>
          </a:p>
          <a:p>
            <a:pPr marL="0" indent="0">
              <a:buNone/>
            </a:pPr>
            <a:r>
              <a:rPr lang="ru-RU" dirty="0"/>
              <a:t>4) формирование комплексной системы регулирования общественных отношений, возникающих в связи с развитием и использованием технологий искусственного интеллекта, по результатам установления экспериментального правового режима.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2990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2. </a:t>
            </a:r>
            <a:r>
              <a:rPr lang="ru-RU" b="1" dirty="0"/>
              <a:t>Задачами установления экспериментального правового режима являются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1) создание благоприятных правовых условий развития технологий искусственного интеллекта;</a:t>
            </a:r>
          </a:p>
          <a:p>
            <a:pPr marL="0" indent="0">
              <a:buNone/>
            </a:pPr>
            <a:r>
              <a:rPr lang="ru-RU" dirty="0"/>
              <a:t>2) апробация технологий искусственного интеллекта и результатов его применения в </a:t>
            </a:r>
            <a:r>
              <a:rPr lang="ru-RU" dirty="0" smtClean="0"/>
              <a:t>Москве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3) оценка эффективности и результативности установления специального регулирования по результатам установления экспериментального правового режима.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3877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3. </a:t>
            </a:r>
            <a:r>
              <a:rPr lang="ru-RU" b="1" dirty="0"/>
              <a:t>Основными принципами установления экспериментального правового режима являются:</a:t>
            </a:r>
          </a:p>
          <a:p>
            <a:pPr marL="0" indent="0">
              <a:buNone/>
            </a:pPr>
            <a:r>
              <a:rPr lang="ru-RU" dirty="0"/>
              <a:t>1) прозрачность экспериментального правового режима;</a:t>
            </a:r>
          </a:p>
          <a:p>
            <a:pPr marL="0" indent="0">
              <a:buNone/>
            </a:pPr>
            <a:r>
              <a:rPr lang="ru-RU" dirty="0"/>
              <a:t>2) защита прав и свобод человека и гражданина, обеспечение безопасности личности, общества и государства;</a:t>
            </a:r>
          </a:p>
          <a:p>
            <a:pPr marL="0" indent="0">
              <a:buNone/>
            </a:pPr>
            <a:r>
              <a:rPr lang="ru-RU" dirty="0"/>
              <a:t>3) недискриминационный доступ к результатам применения искусственного интеллекта.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1298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Срок действия режима (срок проведения эксперимента)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Экспериментальный правовой режим устанавливается </a:t>
            </a:r>
            <a:r>
              <a:rPr lang="ru-RU" b="1" dirty="0"/>
              <a:t>на пять лет с 1 июля 2020 </a:t>
            </a:r>
            <a:r>
              <a:rPr lang="ru-RU" dirty="0"/>
              <a:t>года (срок проведения эксперимента). Принятые в соответствии с данным Федеральным законом нормативные правовые акты субъекта РФ - города федерального значения Москвы утрачивают силу по истечении срока проведения эксперимента, за исключением нормативных правовых актов, указанных в части 6 статьи 4 настоящего Федерального закона.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5793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/>
              <a:t>Полномочия высшего исполнительного органа государственной власти </a:t>
            </a:r>
            <a:r>
              <a:rPr lang="ru-RU" sz="2400" b="1" dirty="0" smtClean="0"/>
              <a:t>города Москвы </a:t>
            </a:r>
            <a:r>
              <a:rPr lang="ru-RU" sz="2400" b="1" dirty="0"/>
              <a:t>в целях установления экспериментального правового режима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1. В целях установления экспериментального правового режима высший исполнительный орган государственной власти </a:t>
            </a:r>
            <a:r>
              <a:rPr lang="ru-RU" sz="1400" dirty="0" smtClean="0"/>
              <a:t>города Москвы </a:t>
            </a:r>
            <a:r>
              <a:rPr lang="ru-RU" sz="1400" dirty="0"/>
              <a:t>определяет на территории </a:t>
            </a:r>
            <a:r>
              <a:rPr lang="ru-RU" sz="1400" dirty="0" smtClean="0"/>
              <a:t>Москвы</a:t>
            </a:r>
            <a:r>
              <a:rPr lang="ru-RU" sz="1400" dirty="0"/>
              <a:t>:</a:t>
            </a:r>
          </a:p>
          <a:p>
            <a:pPr marL="0" indent="0">
              <a:buNone/>
            </a:pPr>
            <a:r>
              <a:rPr lang="ru-RU" sz="1400" dirty="0"/>
              <a:t>1) условия и (или) порядок разработки, создания, внедрения, реализации, оборота отдельных технологий искусственного интеллекта и (или) производства, реализации, оборота отдельных товаров (работ, услуг) на основе указанных технологий, а также требования к указанным технологиям и (или) товарам (работам, услугам);</a:t>
            </a:r>
          </a:p>
          <a:p>
            <a:pPr marL="0" indent="0">
              <a:buNone/>
            </a:pPr>
            <a:r>
              <a:rPr lang="ru-RU" sz="1400" dirty="0"/>
              <a:t>2) случаи и порядок использования результатов применения искусственного интеллекта;</a:t>
            </a:r>
          </a:p>
          <a:p>
            <a:pPr marL="0" indent="0">
              <a:buNone/>
            </a:pPr>
            <a:r>
              <a:rPr lang="ru-RU" sz="1400" dirty="0"/>
              <a:t>3) случаи обязательного применения и (или) учета результатов применения искусственного интеллекта в деятельности органов исполнительной власти </a:t>
            </a:r>
            <a:r>
              <a:rPr lang="ru-RU" sz="1400" dirty="0" smtClean="0"/>
              <a:t>Москвы </a:t>
            </a:r>
            <a:r>
              <a:rPr lang="ru-RU" sz="1400" dirty="0"/>
              <a:t>и подведомственных им организаций;</a:t>
            </a:r>
          </a:p>
          <a:p>
            <a:pPr marL="0" indent="0">
              <a:buNone/>
            </a:pPr>
            <a:r>
              <a:rPr lang="ru-RU" sz="1400" dirty="0"/>
              <a:t>4) уполномоченный орган;</a:t>
            </a:r>
          </a:p>
          <a:p>
            <a:pPr marL="0" indent="0">
              <a:buNone/>
            </a:pPr>
            <a:r>
              <a:rPr lang="ru-RU" sz="1400" dirty="0"/>
              <a:t>5) порядок и случаи передачи собственниками средств и систем фото- и видеонаблюдения изображений, полученных в соответствии с условиями, предусмотренными подпунктами 1 и 2 пункта 1 статьи 1521 Гражданского кодекса Российской Федерации, а также предоставления доступа к таким средствам и системам фото- и видеонаблюдения органам государственной власти и организациям, осуществляющим публичные функции в соответствии с нормативными правовыми актами Российской Федерации. Перечень организаций, осуществляющих публичные функции, устанавливается высшим исполнительным органом государственной власти </a:t>
            </a:r>
            <a:r>
              <a:rPr lang="ru-RU" sz="1400" dirty="0" smtClean="0"/>
              <a:t>Москвы</a:t>
            </a:r>
            <a:r>
              <a:rPr lang="ru-RU" sz="1400" dirty="0"/>
              <a:t>;</a:t>
            </a:r>
          </a:p>
          <a:p>
            <a:pPr marL="0" indent="0">
              <a:buNone/>
            </a:pPr>
            <a:r>
              <a:rPr lang="ru-RU" sz="1400" dirty="0"/>
              <a:t>6) по согласованию с </a:t>
            </a:r>
            <a:r>
              <a:rPr lang="ru-RU" sz="1400" dirty="0" err="1" smtClean="0"/>
              <a:t>Минкомсвязи</a:t>
            </a:r>
            <a:r>
              <a:rPr lang="ru-RU" sz="1400" dirty="0" smtClean="0"/>
              <a:t> России, </a:t>
            </a:r>
            <a:r>
              <a:rPr lang="ru-RU" sz="1400" dirty="0"/>
              <a:t>порядок и условия обработки участниками экспериментального правового режима персональных данных, полученных в результате обезличивания, на основании соглашений с уполномоченным органом, а также требования к таким соглашениям.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424952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6247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2. Высший исполнительный орган государственной власти </a:t>
            </a:r>
            <a:r>
              <a:rPr lang="ru-RU" dirty="0" smtClean="0"/>
              <a:t>Москвы </a:t>
            </a:r>
            <a:r>
              <a:rPr lang="ru-RU" dirty="0"/>
              <a:t>в целях установления экспериментального правового режима осуществляет на территории </a:t>
            </a:r>
            <a:r>
              <a:rPr lang="ru-RU" dirty="0" smtClean="0"/>
              <a:t>города Москвы </a:t>
            </a:r>
            <a:r>
              <a:rPr lang="ru-RU" dirty="0"/>
              <a:t>иные полномочия, предусмотренные федеральными законами.</a:t>
            </a:r>
          </a:p>
          <a:p>
            <a:pPr marL="0" indent="0">
              <a:buNone/>
            </a:pPr>
            <a:r>
              <a:rPr lang="ru-RU" dirty="0"/>
              <a:t>3. Принятые в соответствии с настоящим Федеральным законом нормативные правовые акты высшего исполнительного органа государственной власти </a:t>
            </a:r>
            <a:r>
              <a:rPr lang="ru-RU" dirty="0" smtClean="0"/>
              <a:t>- </a:t>
            </a:r>
            <a:r>
              <a:rPr lang="ru-RU" dirty="0"/>
              <a:t>города </a:t>
            </a:r>
            <a:r>
              <a:rPr lang="ru-RU" dirty="0" smtClean="0"/>
              <a:t>Москвы </a:t>
            </a:r>
            <a:r>
              <a:rPr lang="ru-RU" dirty="0"/>
              <a:t>применяются только в отношении участников экспериментального правового режима, включенных в реестр участников экспериментального правового режима в соответствии со статьей 5 </a:t>
            </a:r>
            <a:r>
              <a:rPr lang="ru-RU" dirty="0" smtClean="0"/>
              <a:t>данного </a:t>
            </a:r>
            <a:r>
              <a:rPr lang="ru-RU" dirty="0"/>
              <a:t>Федерального закона.</a:t>
            </a:r>
          </a:p>
          <a:p>
            <a:pPr marL="0" indent="0">
              <a:buNone/>
            </a:pPr>
            <a:r>
              <a:rPr lang="ru-RU" dirty="0"/>
              <a:t>4. При совершении сделок, направлении юридически значимых сообщений и совершении иных юридически значимых действий участник экспериментального правового режима обязан уведомлять лиц, не являющихся участниками экспериментального правового режима, о наличии у него статуса участника экспериментального правового режима и указывать на применение в отношении его актов высшего исполнительного органа государственной власти </a:t>
            </a:r>
            <a:r>
              <a:rPr lang="ru-RU" dirty="0" smtClean="0"/>
              <a:t>Москвы</a:t>
            </a:r>
            <a:r>
              <a:rPr lang="ru-RU" dirty="0"/>
              <a:t>, принятых в соответствии с </a:t>
            </a:r>
            <a:r>
              <a:rPr lang="ru-RU" dirty="0" smtClean="0"/>
              <a:t>данным </a:t>
            </a:r>
            <a:r>
              <a:rPr lang="ru-RU" dirty="0"/>
              <a:t>Федеральным законом. В случае, если указанные в настоящей части юридически значимые действия совершаются с использованием информационно-телекоммуникационной сети "Интернет", участник экспериментального правового режима обязан проинформировать пользователя (сторону сделки) обо всех применимых положениях нормативных правовых актов высшего исполнительного органа государственной власти </a:t>
            </a:r>
            <a:r>
              <a:rPr lang="ru-RU" dirty="0" smtClean="0"/>
              <a:t>Москвы</a:t>
            </a:r>
            <a:r>
              <a:rPr lang="ru-RU" dirty="0"/>
              <a:t>, принятых в соответствии с </a:t>
            </a:r>
            <a:r>
              <a:rPr lang="ru-RU" dirty="0" smtClean="0"/>
              <a:t>данным </a:t>
            </a:r>
            <a:r>
              <a:rPr lang="ru-RU" dirty="0"/>
              <a:t>Федеральным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663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173660"/>
              </p:ext>
            </p:extLst>
          </p:nvPr>
        </p:nvGraphicFramePr>
        <p:xfrm>
          <a:off x="467544" y="260648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3036" y="6237312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714" y="458112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722" y="2971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7722" y="1412776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90404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5. Требования к соглашениям между участниками экспериментального правового режима и уполномоченным органом, предусмотренные пунктом 6 части 1 настоящей статьи, должны предусматривать механизмы обеспечения конфиденциальности передаваемых данных и безопасности их хранения.</a:t>
            </a:r>
          </a:p>
          <a:p>
            <a:pPr marL="0" indent="0">
              <a:buNone/>
            </a:pPr>
            <a:r>
              <a:rPr lang="ru-RU" sz="1400" dirty="0"/>
              <a:t>6. Персональные данные, полученные в результате обезличивания и обрабатываемые в соответствии с пунктом 6 части 1 настоящей статьи, не могут быть переданы лицам, не являющимся участниками экспериментального правового режима. В случае утраты статуса участника экспериментального правового режима или прекращения эксперимента в связи с истечением срока его проведения лицо, являвшееся участником экспериментального правового режима, утрачивает право на получение персональных данных, полученных в результате обезличивания, а хранящиеся у такого лица персональные данные, полученные в результате обезличивания, подлежат уничтожению в порядке, установленном уполномоченным органом по согласованию с уполномоченным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информационных технологий. Для уничтожения персональных данных, полученных в результате обезличивания, применяются прошедшие в установленном порядке процедуру оценки соответствия средства защиты информации, в составе которых реализована функция уничтожения информации. Сведения об уничтожении персональных данных, полученных в результате обезличивания, направляются лицом, являвшимся участником экспериментального правового режима, в уполномоченный орган. Участники экспериментального правового режима несут ответственность за соблюдение прав субъектов персональных данных в соответствии с Федеральным законом от 27 июля 2006 года № 152-ФЗ "О персональных данных" в течение всего срока проведения эксперимента и после прекращения их участия в эксперименте. Уполномоченный орган и координационный совет экспериментального правового режима осуществляют в порядке, установленном высшим исполнительным органом государственной власти </a:t>
            </a:r>
            <a:r>
              <a:rPr lang="ru-RU" sz="1400" dirty="0" smtClean="0"/>
              <a:t>Москвы </a:t>
            </a:r>
            <a:r>
              <a:rPr lang="ru-RU" sz="1400" dirty="0"/>
              <a:t>по согласованию с Правительством </a:t>
            </a:r>
            <a:r>
              <a:rPr lang="ru-RU" sz="1400" dirty="0" smtClean="0"/>
              <a:t>РФ, </a:t>
            </a:r>
            <a:r>
              <a:rPr lang="ru-RU" sz="1400" dirty="0"/>
              <a:t>мероприятия по контролю за соблюдением обязанности по уничтожению персональных данных, полученных в результате обезличивания.</a:t>
            </a:r>
          </a:p>
          <a:p>
            <a:pPr marL="0" indent="0">
              <a:buNone/>
            </a:pPr>
            <a:r>
              <a:rPr lang="ru-RU" sz="1400" dirty="0"/>
              <a:t>7. При проведении эксперимента не допускается хранение персональных данных, полученных в результате обезличивания и обрабатываемых на основании соглашения с уполномоченным органом, указанного в пункте 6 части 1 настоящей статьи, за пределами </a:t>
            </a:r>
            <a:r>
              <a:rPr lang="ru-RU" sz="1400" dirty="0" smtClean="0"/>
              <a:t>Москвы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52476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/>
              <a:t>Статья 5. Приобретение статуса участника экспериментального правового режима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1080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/>
              <a:t>Статья 6. Координационный совет экспериментального правового режима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2996952"/>
            <a:ext cx="822960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/>
              <a:t>Статья 7. О внесении изменений в Федеральный закон "О персональных данных"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746" y="4437112"/>
            <a:ext cx="822960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/>
              <a:t>Статья 8. Вступление в силу настоящего Федерального закона</a:t>
            </a:r>
          </a:p>
        </p:txBody>
      </p:sp>
    </p:spTree>
    <p:extLst>
      <p:ext uri="{BB962C8B-B14F-4D97-AF65-F5344CB8AC3E}">
        <p14:creationId xmlns:p14="http://schemas.microsoft.com/office/powerpoint/2010/main" xmlns="" val="2250947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Риски и угрозы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Бурный рост количества «умных» автоматов и устройств, связанных беспроводными сетями коммуникации на частотах СВЧ диапазона, что потребует контроля над уровнем электромагнитных полей в местах нахождения людей</a:t>
            </a:r>
          </a:p>
          <a:p>
            <a:r>
              <a:rPr lang="ru-RU" dirty="0" smtClean="0"/>
              <a:t>Экспериментальные процедуры внедрения в организмы людей радиоуправляемых медицинских устройств нуждаются в независимой сертификации и контроле над возможным их несанкционированным «поведением» </a:t>
            </a:r>
            <a:endParaRPr lang="en-US" dirty="0" smtClean="0"/>
          </a:p>
          <a:p>
            <a:r>
              <a:rPr lang="ru-RU" dirty="0" smtClean="0"/>
              <a:t>Накопление и использование без согласования с гражданами их персональных данных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7354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922869-7 Об экспериментальных правовых режимах в сфере цифровых инноваций в РФ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8" cy="4525963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Сбор поправок ко 2 чтению в срок до 26.05.2020</a:t>
            </a:r>
            <a:r>
              <a:rPr lang="ru-RU" sz="2400" dirty="0" smtClean="0"/>
              <a:t>.</a:t>
            </a:r>
          </a:p>
          <a:p>
            <a:r>
              <a:rPr lang="ru-RU" sz="2400" u="sng" dirty="0" smtClean="0"/>
              <a:t>Цель законопроекта</a:t>
            </a:r>
            <a:r>
              <a:rPr lang="ru-RU" sz="2400" dirty="0" smtClean="0"/>
              <a:t> – установление экспериментальных правовых режимов в сфере цифровых инноваций в РФ для определенного круга участников, а также регулирование правоотношений, возникающие в связи с их установлением и реализацией.</a:t>
            </a:r>
          </a:p>
          <a:p>
            <a:r>
              <a:rPr lang="ru-RU" sz="2400" u="sng" dirty="0" smtClean="0"/>
              <a:t>Существенные изменения</a:t>
            </a:r>
            <a:r>
              <a:rPr lang="ru-RU" sz="2400" dirty="0" smtClean="0"/>
              <a:t> для граждан и для работников науки – расширение поля деятельности для использования результатов НИР</a:t>
            </a:r>
          </a:p>
          <a:p>
            <a:r>
              <a:rPr lang="ru-RU" sz="2400" u="sng" dirty="0" smtClean="0"/>
              <a:t>Предложения о реакции Профсоюза </a:t>
            </a:r>
            <a:r>
              <a:rPr lang="ru-RU" sz="2400" dirty="0" smtClean="0"/>
              <a:t>на </a:t>
            </a:r>
            <a:r>
              <a:rPr lang="ru-RU" sz="2400" dirty="0"/>
              <a:t>законопроект – в проекте Постановления президиума ЦС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39618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Экспериментальный правовой режим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нормативное </a:t>
            </a:r>
            <a:r>
              <a:rPr lang="ru-RU" dirty="0"/>
              <a:t>правовое регулирование, установленное в соответствии с </a:t>
            </a:r>
            <a:r>
              <a:rPr lang="ru-RU" dirty="0" smtClean="0"/>
              <a:t>данным </a:t>
            </a:r>
            <a:r>
              <a:rPr lang="ru-RU" dirty="0"/>
              <a:t>Федеральным законом </a:t>
            </a:r>
            <a:r>
              <a:rPr lang="ru-RU" dirty="0" smtClean="0"/>
              <a:t>программой </a:t>
            </a:r>
            <a:r>
              <a:rPr lang="ru-RU" dirty="0"/>
              <a:t>экспериментального правового режима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отличающееся от общего регулирования и устанавливаемое в случаях, предусмотренных иными федеральными законами,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отношении определенного круга лиц - участников экспериментального правового режима на срок действия экспериментального правового режима и, если иное не предусмотрено экспериментальным правовым режимом, на определенной </a:t>
            </a:r>
            <a:r>
              <a:rPr lang="ru-RU" dirty="0" smtClean="0"/>
              <a:t>территории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1685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>Направления </a:t>
            </a:r>
            <a:r>
              <a:rPr lang="ru-RU" sz="2800" b="1" dirty="0"/>
              <a:t>разработки и апробации цифровых </a:t>
            </a:r>
            <a:r>
              <a:rPr lang="ru-RU" sz="2800" b="1" dirty="0" smtClean="0"/>
              <a:t>инноваций, по которым </a:t>
            </a:r>
            <a:r>
              <a:rPr lang="ru-RU" sz="2800" b="1" dirty="0"/>
              <a:t>могут устанавливаться </a:t>
            </a:r>
            <a:r>
              <a:rPr lang="ru-RU" sz="2800" b="1" dirty="0" smtClean="0"/>
              <a:t>экспериментальные </a:t>
            </a:r>
            <a:r>
              <a:rPr lang="ru-RU" sz="2800" b="1" dirty="0"/>
              <a:t>правовые </a:t>
            </a:r>
            <a:r>
              <a:rPr lang="ru-RU" sz="2800" b="1" dirty="0" smtClean="0"/>
              <a:t>режимы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11071"/>
              </p:ext>
            </p:extLst>
          </p:nvPr>
        </p:nvGraphicFramePr>
        <p:xfrm>
          <a:off x="457200" y="1340768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38500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Инициативное </a:t>
            </a:r>
            <a:r>
              <a:rPr lang="ru-RU" dirty="0"/>
              <a:t>предложение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предложение </a:t>
            </a:r>
            <a:r>
              <a:rPr lang="ru-RU" dirty="0"/>
              <a:t>об установлении экспериментального правового режима, включающее в том числе описание предлагаемого специального регулирования, описание мер, направленных на снижение рисков причинения вреда жизни и здоровью человека, обороне страны и безопасности государства, иным охраняемым федеральным законом </a:t>
            </a:r>
            <a:r>
              <a:rPr lang="ru-RU" dirty="0" smtClean="0"/>
              <a:t>ценностям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95134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000" b="1" dirty="0" smtClean="0"/>
              <a:t>Цели экспериментального правового режима</a:t>
            </a:r>
            <a:endParaRPr lang="ru-RU" sz="3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1874905"/>
              </p:ext>
            </p:extLst>
          </p:nvPr>
        </p:nvGraphicFramePr>
        <p:xfrm>
          <a:off x="467544" y="1196752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87223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900" dirty="0" smtClean="0"/>
              <a:t>Принципы экспериментального правового режима</a:t>
            </a:r>
            <a:endParaRPr lang="ru-RU" sz="29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46856" y="1052736"/>
            <a:ext cx="8239944" cy="5573012"/>
            <a:chOff x="446856" y="1196752"/>
            <a:chExt cx="8239944" cy="418282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" name="Полилиния 5"/>
            <p:cNvSpPr/>
            <p:nvPr/>
          </p:nvSpPr>
          <p:spPr>
            <a:xfrm>
              <a:off x="457200" y="1196752"/>
              <a:ext cx="8229600" cy="864729"/>
            </a:xfrm>
            <a:custGeom>
              <a:avLst/>
              <a:gdLst>
                <a:gd name="connsiteX0" fmla="*/ 0 w 8229600"/>
                <a:gd name="connsiteY0" fmla="*/ 59671 h 358020"/>
                <a:gd name="connsiteX1" fmla="*/ 59671 w 8229600"/>
                <a:gd name="connsiteY1" fmla="*/ 0 h 358020"/>
                <a:gd name="connsiteX2" fmla="*/ 8169929 w 8229600"/>
                <a:gd name="connsiteY2" fmla="*/ 0 h 358020"/>
                <a:gd name="connsiteX3" fmla="*/ 8229600 w 8229600"/>
                <a:gd name="connsiteY3" fmla="*/ 59671 h 358020"/>
                <a:gd name="connsiteX4" fmla="*/ 8229600 w 8229600"/>
                <a:gd name="connsiteY4" fmla="*/ 298349 h 358020"/>
                <a:gd name="connsiteX5" fmla="*/ 8169929 w 8229600"/>
                <a:gd name="connsiteY5" fmla="*/ 358020 h 358020"/>
                <a:gd name="connsiteX6" fmla="*/ 59671 w 8229600"/>
                <a:gd name="connsiteY6" fmla="*/ 358020 h 358020"/>
                <a:gd name="connsiteX7" fmla="*/ 0 w 8229600"/>
                <a:gd name="connsiteY7" fmla="*/ 298349 h 358020"/>
                <a:gd name="connsiteX8" fmla="*/ 0 w 8229600"/>
                <a:gd name="connsiteY8" fmla="*/ 59671 h 35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358020">
                  <a:moveTo>
                    <a:pt x="0" y="59671"/>
                  </a:moveTo>
                  <a:cubicBezTo>
                    <a:pt x="0" y="26716"/>
                    <a:pt x="26716" y="0"/>
                    <a:pt x="59671" y="0"/>
                  </a:cubicBezTo>
                  <a:lnTo>
                    <a:pt x="8169929" y="0"/>
                  </a:lnTo>
                  <a:cubicBezTo>
                    <a:pt x="8202884" y="0"/>
                    <a:pt x="8229600" y="26716"/>
                    <a:pt x="8229600" y="59671"/>
                  </a:cubicBezTo>
                  <a:lnTo>
                    <a:pt x="8229600" y="298349"/>
                  </a:lnTo>
                  <a:cubicBezTo>
                    <a:pt x="8229600" y="331304"/>
                    <a:pt x="8202884" y="358020"/>
                    <a:pt x="8169929" y="358020"/>
                  </a:cubicBezTo>
                  <a:lnTo>
                    <a:pt x="59671" y="358020"/>
                  </a:lnTo>
                  <a:cubicBezTo>
                    <a:pt x="26716" y="358020"/>
                    <a:pt x="0" y="331304"/>
                    <a:pt x="0" y="298349"/>
                  </a:cubicBezTo>
                  <a:lnTo>
                    <a:pt x="0" y="59671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1767" tIns="51767" rIns="51767" bIns="51767" numCol="1" spcCol="1270" anchor="ctr" anchorCtr="0">
              <a:noAutofit/>
            </a:bodyPr>
            <a:lstStyle/>
            <a:p>
              <a:pPr lvl="0" algn="l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 smtClean="0">
                  <a:solidFill>
                    <a:schemeClr val="tx1"/>
                  </a:solidFill>
                </a:rPr>
                <a:t>1) недопустимость ограничения гарантированных Конституцией Российской Федерации и федеральными законами прав и свобод человека и гражданина, возложения на граждан и организации дополнительных обязанностей, нарушения единства экономического пространства Российской Федерации </a:t>
              </a:r>
              <a:endParaRPr lang="ru-RU" sz="19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457200" y="2079609"/>
              <a:ext cx="8229600" cy="358020"/>
            </a:xfrm>
            <a:custGeom>
              <a:avLst/>
              <a:gdLst>
                <a:gd name="connsiteX0" fmla="*/ 0 w 8229600"/>
                <a:gd name="connsiteY0" fmla="*/ 59671 h 358020"/>
                <a:gd name="connsiteX1" fmla="*/ 59671 w 8229600"/>
                <a:gd name="connsiteY1" fmla="*/ 0 h 358020"/>
                <a:gd name="connsiteX2" fmla="*/ 8169929 w 8229600"/>
                <a:gd name="connsiteY2" fmla="*/ 0 h 358020"/>
                <a:gd name="connsiteX3" fmla="*/ 8229600 w 8229600"/>
                <a:gd name="connsiteY3" fmla="*/ 59671 h 358020"/>
                <a:gd name="connsiteX4" fmla="*/ 8229600 w 8229600"/>
                <a:gd name="connsiteY4" fmla="*/ 298349 h 358020"/>
                <a:gd name="connsiteX5" fmla="*/ 8169929 w 8229600"/>
                <a:gd name="connsiteY5" fmla="*/ 358020 h 358020"/>
                <a:gd name="connsiteX6" fmla="*/ 59671 w 8229600"/>
                <a:gd name="connsiteY6" fmla="*/ 358020 h 358020"/>
                <a:gd name="connsiteX7" fmla="*/ 0 w 8229600"/>
                <a:gd name="connsiteY7" fmla="*/ 298349 h 358020"/>
                <a:gd name="connsiteX8" fmla="*/ 0 w 8229600"/>
                <a:gd name="connsiteY8" fmla="*/ 59671 h 35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358020">
                  <a:moveTo>
                    <a:pt x="0" y="59671"/>
                  </a:moveTo>
                  <a:cubicBezTo>
                    <a:pt x="0" y="26716"/>
                    <a:pt x="26716" y="0"/>
                    <a:pt x="59671" y="0"/>
                  </a:cubicBezTo>
                  <a:lnTo>
                    <a:pt x="8169929" y="0"/>
                  </a:lnTo>
                  <a:cubicBezTo>
                    <a:pt x="8202884" y="0"/>
                    <a:pt x="8229600" y="26716"/>
                    <a:pt x="8229600" y="59671"/>
                  </a:cubicBezTo>
                  <a:lnTo>
                    <a:pt x="8229600" y="298349"/>
                  </a:lnTo>
                  <a:cubicBezTo>
                    <a:pt x="8229600" y="331304"/>
                    <a:pt x="8202884" y="358020"/>
                    <a:pt x="8169929" y="358020"/>
                  </a:cubicBezTo>
                  <a:lnTo>
                    <a:pt x="59671" y="358020"/>
                  </a:lnTo>
                  <a:cubicBezTo>
                    <a:pt x="26716" y="358020"/>
                    <a:pt x="0" y="331304"/>
                    <a:pt x="0" y="298349"/>
                  </a:cubicBezTo>
                  <a:lnTo>
                    <a:pt x="0" y="59671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1767" tIns="51767" rIns="51767" bIns="51767" numCol="1" spcCol="1270" anchor="ctr" anchorCtr="0">
              <a:noAutofit/>
            </a:bodyPr>
            <a:lstStyle/>
            <a:p>
              <a:pPr lvl="0" algn="l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2) обеспечение безопасности личности, общества и государства 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57200" y="2463549"/>
              <a:ext cx="8229600" cy="358020"/>
            </a:xfrm>
            <a:custGeom>
              <a:avLst/>
              <a:gdLst>
                <a:gd name="connsiteX0" fmla="*/ 0 w 8229600"/>
                <a:gd name="connsiteY0" fmla="*/ 59671 h 358020"/>
                <a:gd name="connsiteX1" fmla="*/ 59671 w 8229600"/>
                <a:gd name="connsiteY1" fmla="*/ 0 h 358020"/>
                <a:gd name="connsiteX2" fmla="*/ 8169929 w 8229600"/>
                <a:gd name="connsiteY2" fmla="*/ 0 h 358020"/>
                <a:gd name="connsiteX3" fmla="*/ 8229600 w 8229600"/>
                <a:gd name="connsiteY3" fmla="*/ 59671 h 358020"/>
                <a:gd name="connsiteX4" fmla="*/ 8229600 w 8229600"/>
                <a:gd name="connsiteY4" fmla="*/ 298349 h 358020"/>
                <a:gd name="connsiteX5" fmla="*/ 8169929 w 8229600"/>
                <a:gd name="connsiteY5" fmla="*/ 358020 h 358020"/>
                <a:gd name="connsiteX6" fmla="*/ 59671 w 8229600"/>
                <a:gd name="connsiteY6" fmla="*/ 358020 h 358020"/>
                <a:gd name="connsiteX7" fmla="*/ 0 w 8229600"/>
                <a:gd name="connsiteY7" fmla="*/ 298349 h 358020"/>
                <a:gd name="connsiteX8" fmla="*/ 0 w 8229600"/>
                <a:gd name="connsiteY8" fmla="*/ 59671 h 35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358020">
                  <a:moveTo>
                    <a:pt x="0" y="59671"/>
                  </a:moveTo>
                  <a:cubicBezTo>
                    <a:pt x="0" y="26716"/>
                    <a:pt x="26716" y="0"/>
                    <a:pt x="59671" y="0"/>
                  </a:cubicBezTo>
                  <a:lnTo>
                    <a:pt x="8169929" y="0"/>
                  </a:lnTo>
                  <a:cubicBezTo>
                    <a:pt x="8202884" y="0"/>
                    <a:pt x="8229600" y="26716"/>
                    <a:pt x="8229600" y="59671"/>
                  </a:cubicBezTo>
                  <a:lnTo>
                    <a:pt x="8229600" y="298349"/>
                  </a:lnTo>
                  <a:cubicBezTo>
                    <a:pt x="8229600" y="331304"/>
                    <a:pt x="8202884" y="358020"/>
                    <a:pt x="8169929" y="358020"/>
                  </a:cubicBezTo>
                  <a:lnTo>
                    <a:pt x="59671" y="358020"/>
                  </a:lnTo>
                  <a:cubicBezTo>
                    <a:pt x="26716" y="358020"/>
                    <a:pt x="0" y="331304"/>
                    <a:pt x="0" y="298349"/>
                  </a:cubicBezTo>
                  <a:lnTo>
                    <a:pt x="0" y="59671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1767" tIns="51767" rIns="51767" bIns="51767" numCol="1" spcCol="1270" anchor="ctr" anchorCtr="0">
              <a:noAutofit/>
            </a:bodyPr>
            <a:lstStyle/>
            <a:p>
              <a:pPr lvl="0" algn="l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3) прозрачность (открытость) экспериментального правового режима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57200" y="2848210"/>
              <a:ext cx="8229600" cy="726549"/>
            </a:xfrm>
            <a:custGeom>
              <a:avLst/>
              <a:gdLst>
                <a:gd name="connsiteX0" fmla="*/ 0 w 8229600"/>
                <a:gd name="connsiteY0" fmla="*/ 59671 h 358020"/>
                <a:gd name="connsiteX1" fmla="*/ 59671 w 8229600"/>
                <a:gd name="connsiteY1" fmla="*/ 0 h 358020"/>
                <a:gd name="connsiteX2" fmla="*/ 8169929 w 8229600"/>
                <a:gd name="connsiteY2" fmla="*/ 0 h 358020"/>
                <a:gd name="connsiteX3" fmla="*/ 8229600 w 8229600"/>
                <a:gd name="connsiteY3" fmla="*/ 59671 h 358020"/>
                <a:gd name="connsiteX4" fmla="*/ 8229600 w 8229600"/>
                <a:gd name="connsiteY4" fmla="*/ 298349 h 358020"/>
                <a:gd name="connsiteX5" fmla="*/ 8169929 w 8229600"/>
                <a:gd name="connsiteY5" fmla="*/ 358020 h 358020"/>
                <a:gd name="connsiteX6" fmla="*/ 59671 w 8229600"/>
                <a:gd name="connsiteY6" fmla="*/ 358020 h 358020"/>
                <a:gd name="connsiteX7" fmla="*/ 0 w 8229600"/>
                <a:gd name="connsiteY7" fmla="*/ 298349 h 358020"/>
                <a:gd name="connsiteX8" fmla="*/ 0 w 8229600"/>
                <a:gd name="connsiteY8" fmla="*/ 59671 h 35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358020">
                  <a:moveTo>
                    <a:pt x="0" y="59671"/>
                  </a:moveTo>
                  <a:cubicBezTo>
                    <a:pt x="0" y="26716"/>
                    <a:pt x="26716" y="0"/>
                    <a:pt x="59671" y="0"/>
                  </a:cubicBezTo>
                  <a:lnTo>
                    <a:pt x="8169929" y="0"/>
                  </a:lnTo>
                  <a:cubicBezTo>
                    <a:pt x="8202884" y="0"/>
                    <a:pt x="8229600" y="26716"/>
                    <a:pt x="8229600" y="59671"/>
                  </a:cubicBezTo>
                  <a:lnTo>
                    <a:pt x="8229600" y="298349"/>
                  </a:lnTo>
                  <a:cubicBezTo>
                    <a:pt x="8229600" y="331304"/>
                    <a:pt x="8202884" y="358020"/>
                    <a:pt x="8169929" y="358020"/>
                  </a:cubicBezTo>
                  <a:lnTo>
                    <a:pt x="59671" y="358020"/>
                  </a:lnTo>
                  <a:cubicBezTo>
                    <a:pt x="26716" y="358020"/>
                    <a:pt x="0" y="331304"/>
                    <a:pt x="0" y="298349"/>
                  </a:cubicBezTo>
                  <a:lnTo>
                    <a:pt x="0" y="59671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1767" tIns="51767" rIns="51767" bIns="51767" numCol="1" spcCol="1270" anchor="ctr" anchorCtr="0">
              <a:noAutofit/>
            </a:bodyPr>
            <a:lstStyle/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4) правомерность деятельности, осуществляемой </a:t>
              </a:r>
              <a:r>
                <a:rPr lang="ru-RU" sz="2000" dirty="0">
                  <a:solidFill>
                    <a:schemeClr val="tx1"/>
                  </a:solidFill>
                </a:rPr>
                <a:t>в </a:t>
              </a:r>
              <a:r>
                <a:rPr lang="ru-RU" sz="2000" dirty="0" smtClean="0">
                  <a:solidFill>
                    <a:schemeClr val="tx1"/>
                  </a:solidFill>
                </a:rPr>
                <a:t>соответствии со </a:t>
              </a:r>
              <a:r>
                <a:rPr lang="ru-RU" sz="2000" dirty="0">
                  <a:solidFill>
                    <a:schemeClr val="tx1"/>
                  </a:solidFill>
                </a:rPr>
                <a:t>специальным регулированием, установленным программой экспериментального правового режима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57200" y="3574759"/>
              <a:ext cx="8229600" cy="358020"/>
            </a:xfrm>
            <a:custGeom>
              <a:avLst/>
              <a:gdLst>
                <a:gd name="connsiteX0" fmla="*/ 0 w 8229600"/>
                <a:gd name="connsiteY0" fmla="*/ 59671 h 358020"/>
                <a:gd name="connsiteX1" fmla="*/ 59671 w 8229600"/>
                <a:gd name="connsiteY1" fmla="*/ 0 h 358020"/>
                <a:gd name="connsiteX2" fmla="*/ 8169929 w 8229600"/>
                <a:gd name="connsiteY2" fmla="*/ 0 h 358020"/>
                <a:gd name="connsiteX3" fmla="*/ 8229600 w 8229600"/>
                <a:gd name="connsiteY3" fmla="*/ 59671 h 358020"/>
                <a:gd name="connsiteX4" fmla="*/ 8229600 w 8229600"/>
                <a:gd name="connsiteY4" fmla="*/ 298349 h 358020"/>
                <a:gd name="connsiteX5" fmla="*/ 8169929 w 8229600"/>
                <a:gd name="connsiteY5" fmla="*/ 358020 h 358020"/>
                <a:gd name="connsiteX6" fmla="*/ 59671 w 8229600"/>
                <a:gd name="connsiteY6" fmla="*/ 358020 h 358020"/>
                <a:gd name="connsiteX7" fmla="*/ 0 w 8229600"/>
                <a:gd name="connsiteY7" fmla="*/ 298349 h 358020"/>
                <a:gd name="connsiteX8" fmla="*/ 0 w 8229600"/>
                <a:gd name="connsiteY8" fmla="*/ 59671 h 35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358020">
                  <a:moveTo>
                    <a:pt x="0" y="59671"/>
                  </a:moveTo>
                  <a:cubicBezTo>
                    <a:pt x="0" y="26716"/>
                    <a:pt x="26716" y="0"/>
                    <a:pt x="59671" y="0"/>
                  </a:cubicBezTo>
                  <a:lnTo>
                    <a:pt x="8169929" y="0"/>
                  </a:lnTo>
                  <a:cubicBezTo>
                    <a:pt x="8202884" y="0"/>
                    <a:pt x="8229600" y="26716"/>
                    <a:pt x="8229600" y="59671"/>
                  </a:cubicBezTo>
                  <a:lnTo>
                    <a:pt x="8229600" y="298349"/>
                  </a:lnTo>
                  <a:cubicBezTo>
                    <a:pt x="8229600" y="331304"/>
                    <a:pt x="8202884" y="358020"/>
                    <a:pt x="8169929" y="358020"/>
                  </a:cubicBezTo>
                  <a:lnTo>
                    <a:pt x="59671" y="358020"/>
                  </a:lnTo>
                  <a:cubicBezTo>
                    <a:pt x="26716" y="358020"/>
                    <a:pt x="0" y="331304"/>
                    <a:pt x="0" y="298349"/>
                  </a:cubicBezTo>
                  <a:lnTo>
                    <a:pt x="0" y="59671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1767" tIns="51767" rIns="51767" bIns="51767" numCol="1" spcCol="1270" anchor="ctr" anchorCtr="0">
              <a:noAutofit/>
            </a:bodyPr>
            <a:lstStyle/>
            <a:p>
              <a:pPr lvl="0" algn="l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5) равноправие претендентов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46856" y="3932779"/>
              <a:ext cx="8229600" cy="358020"/>
            </a:xfrm>
            <a:custGeom>
              <a:avLst/>
              <a:gdLst>
                <a:gd name="connsiteX0" fmla="*/ 0 w 8229600"/>
                <a:gd name="connsiteY0" fmla="*/ 59671 h 358020"/>
                <a:gd name="connsiteX1" fmla="*/ 59671 w 8229600"/>
                <a:gd name="connsiteY1" fmla="*/ 0 h 358020"/>
                <a:gd name="connsiteX2" fmla="*/ 8169929 w 8229600"/>
                <a:gd name="connsiteY2" fmla="*/ 0 h 358020"/>
                <a:gd name="connsiteX3" fmla="*/ 8229600 w 8229600"/>
                <a:gd name="connsiteY3" fmla="*/ 59671 h 358020"/>
                <a:gd name="connsiteX4" fmla="*/ 8229600 w 8229600"/>
                <a:gd name="connsiteY4" fmla="*/ 298349 h 358020"/>
                <a:gd name="connsiteX5" fmla="*/ 8169929 w 8229600"/>
                <a:gd name="connsiteY5" fmla="*/ 358020 h 358020"/>
                <a:gd name="connsiteX6" fmla="*/ 59671 w 8229600"/>
                <a:gd name="connsiteY6" fmla="*/ 358020 h 358020"/>
                <a:gd name="connsiteX7" fmla="*/ 0 w 8229600"/>
                <a:gd name="connsiteY7" fmla="*/ 298349 h 358020"/>
                <a:gd name="connsiteX8" fmla="*/ 0 w 8229600"/>
                <a:gd name="connsiteY8" fmla="*/ 59671 h 35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358020">
                  <a:moveTo>
                    <a:pt x="0" y="59671"/>
                  </a:moveTo>
                  <a:cubicBezTo>
                    <a:pt x="0" y="26716"/>
                    <a:pt x="26716" y="0"/>
                    <a:pt x="59671" y="0"/>
                  </a:cubicBezTo>
                  <a:lnTo>
                    <a:pt x="8169929" y="0"/>
                  </a:lnTo>
                  <a:cubicBezTo>
                    <a:pt x="8202884" y="0"/>
                    <a:pt x="8229600" y="26716"/>
                    <a:pt x="8229600" y="59671"/>
                  </a:cubicBezTo>
                  <a:lnTo>
                    <a:pt x="8229600" y="298349"/>
                  </a:lnTo>
                  <a:cubicBezTo>
                    <a:pt x="8229600" y="331304"/>
                    <a:pt x="8202884" y="358020"/>
                    <a:pt x="8169929" y="358020"/>
                  </a:cubicBezTo>
                  <a:lnTo>
                    <a:pt x="59671" y="358020"/>
                  </a:lnTo>
                  <a:cubicBezTo>
                    <a:pt x="26716" y="358020"/>
                    <a:pt x="0" y="331304"/>
                    <a:pt x="0" y="298349"/>
                  </a:cubicBezTo>
                  <a:lnTo>
                    <a:pt x="0" y="59671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1767" tIns="51767" rIns="51767" bIns="51767" numCol="1" spcCol="1270" anchor="ctr" anchorCtr="0">
              <a:noAutofit/>
            </a:bodyPr>
            <a:lstStyle/>
            <a:p>
              <a:pPr lvl="0" algn="l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6) добровольность участия в экспериментальном правовом режиме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57200" y="4290799"/>
              <a:ext cx="8229600" cy="743190"/>
            </a:xfrm>
            <a:custGeom>
              <a:avLst/>
              <a:gdLst>
                <a:gd name="connsiteX0" fmla="*/ 0 w 8229600"/>
                <a:gd name="connsiteY0" fmla="*/ 59671 h 358020"/>
                <a:gd name="connsiteX1" fmla="*/ 59671 w 8229600"/>
                <a:gd name="connsiteY1" fmla="*/ 0 h 358020"/>
                <a:gd name="connsiteX2" fmla="*/ 8169929 w 8229600"/>
                <a:gd name="connsiteY2" fmla="*/ 0 h 358020"/>
                <a:gd name="connsiteX3" fmla="*/ 8229600 w 8229600"/>
                <a:gd name="connsiteY3" fmla="*/ 59671 h 358020"/>
                <a:gd name="connsiteX4" fmla="*/ 8229600 w 8229600"/>
                <a:gd name="connsiteY4" fmla="*/ 298349 h 358020"/>
                <a:gd name="connsiteX5" fmla="*/ 8169929 w 8229600"/>
                <a:gd name="connsiteY5" fmla="*/ 358020 h 358020"/>
                <a:gd name="connsiteX6" fmla="*/ 59671 w 8229600"/>
                <a:gd name="connsiteY6" fmla="*/ 358020 h 358020"/>
                <a:gd name="connsiteX7" fmla="*/ 0 w 8229600"/>
                <a:gd name="connsiteY7" fmla="*/ 298349 h 358020"/>
                <a:gd name="connsiteX8" fmla="*/ 0 w 8229600"/>
                <a:gd name="connsiteY8" fmla="*/ 59671 h 35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358020">
                  <a:moveTo>
                    <a:pt x="0" y="59671"/>
                  </a:moveTo>
                  <a:cubicBezTo>
                    <a:pt x="0" y="26716"/>
                    <a:pt x="26716" y="0"/>
                    <a:pt x="59671" y="0"/>
                  </a:cubicBezTo>
                  <a:lnTo>
                    <a:pt x="8169929" y="0"/>
                  </a:lnTo>
                  <a:cubicBezTo>
                    <a:pt x="8202884" y="0"/>
                    <a:pt x="8229600" y="26716"/>
                    <a:pt x="8229600" y="59671"/>
                  </a:cubicBezTo>
                  <a:lnTo>
                    <a:pt x="8229600" y="298349"/>
                  </a:lnTo>
                  <a:cubicBezTo>
                    <a:pt x="8229600" y="331304"/>
                    <a:pt x="8202884" y="358020"/>
                    <a:pt x="8169929" y="358020"/>
                  </a:cubicBezTo>
                  <a:lnTo>
                    <a:pt x="59671" y="358020"/>
                  </a:lnTo>
                  <a:cubicBezTo>
                    <a:pt x="26716" y="358020"/>
                    <a:pt x="0" y="331304"/>
                    <a:pt x="0" y="298349"/>
                  </a:cubicBezTo>
                  <a:lnTo>
                    <a:pt x="0" y="59671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1767" tIns="51767" rIns="51767" bIns="51767" numCol="1" spcCol="1270" anchor="ctr" anchorCtr="0">
              <a:noAutofit/>
            </a:bodyPr>
            <a:lstStyle/>
            <a:p>
              <a:pPr lvl="0" algn="l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7) определенность специального регулирования по времени, кругу лиц и, если иное не вытекает из существа экспериментального правового режима, ограничение указанного регулирования в пространстве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446856" y="5021557"/>
              <a:ext cx="8229600" cy="358020"/>
            </a:xfrm>
            <a:custGeom>
              <a:avLst/>
              <a:gdLst>
                <a:gd name="connsiteX0" fmla="*/ 0 w 8229600"/>
                <a:gd name="connsiteY0" fmla="*/ 59671 h 358020"/>
                <a:gd name="connsiteX1" fmla="*/ 59671 w 8229600"/>
                <a:gd name="connsiteY1" fmla="*/ 0 h 358020"/>
                <a:gd name="connsiteX2" fmla="*/ 8169929 w 8229600"/>
                <a:gd name="connsiteY2" fmla="*/ 0 h 358020"/>
                <a:gd name="connsiteX3" fmla="*/ 8229600 w 8229600"/>
                <a:gd name="connsiteY3" fmla="*/ 59671 h 358020"/>
                <a:gd name="connsiteX4" fmla="*/ 8229600 w 8229600"/>
                <a:gd name="connsiteY4" fmla="*/ 298349 h 358020"/>
                <a:gd name="connsiteX5" fmla="*/ 8169929 w 8229600"/>
                <a:gd name="connsiteY5" fmla="*/ 358020 h 358020"/>
                <a:gd name="connsiteX6" fmla="*/ 59671 w 8229600"/>
                <a:gd name="connsiteY6" fmla="*/ 358020 h 358020"/>
                <a:gd name="connsiteX7" fmla="*/ 0 w 8229600"/>
                <a:gd name="connsiteY7" fmla="*/ 298349 h 358020"/>
                <a:gd name="connsiteX8" fmla="*/ 0 w 8229600"/>
                <a:gd name="connsiteY8" fmla="*/ 59671 h 35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358020">
                  <a:moveTo>
                    <a:pt x="0" y="59671"/>
                  </a:moveTo>
                  <a:cubicBezTo>
                    <a:pt x="0" y="26716"/>
                    <a:pt x="26716" y="0"/>
                    <a:pt x="59671" y="0"/>
                  </a:cubicBezTo>
                  <a:lnTo>
                    <a:pt x="8169929" y="0"/>
                  </a:lnTo>
                  <a:cubicBezTo>
                    <a:pt x="8202884" y="0"/>
                    <a:pt x="8229600" y="26716"/>
                    <a:pt x="8229600" y="59671"/>
                  </a:cubicBezTo>
                  <a:lnTo>
                    <a:pt x="8229600" y="298349"/>
                  </a:lnTo>
                  <a:cubicBezTo>
                    <a:pt x="8229600" y="331304"/>
                    <a:pt x="8202884" y="358020"/>
                    <a:pt x="8169929" y="358020"/>
                  </a:cubicBezTo>
                  <a:lnTo>
                    <a:pt x="59671" y="358020"/>
                  </a:lnTo>
                  <a:cubicBezTo>
                    <a:pt x="26716" y="358020"/>
                    <a:pt x="0" y="331304"/>
                    <a:pt x="0" y="298349"/>
                  </a:cubicBezTo>
                  <a:lnTo>
                    <a:pt x="0" y="59671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1767" tIns="51767" rIns="51767" bIns="51767" numCol="1" spcCol="1270" anchor="ctr" anchorCtr="0">
              <a:noAutofit/>
            </a:bodyPr>
            <a:lstStyle/>
            <a:p>
              <a:pPr lvl="0" algn="l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8) минимизация отступлений от общего регулирования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92170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9989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/>
              <a:t>Статья 5.	Нормативное правовое регулирование экспериментального правового режима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688632"/>
          </a:xfrm>
        </p:spPr>
        <p:txBody>
          <a:bodyPr>
            <a:noAutofit/>
          </a:bodyPr>
          <a:lstStyle/>
          <a:p>
            <a:r>
              <a:rPr lang="ru-RU" sz="1600" dirty="0"/>
              <a:t>1. Нормативное правовое регулирование экспериментального правового режима осуществляется настоящим Федеральным законом </a:t>
            </a:r>
            <a:r>
              <a:rPr lang="ru-RU" sz="1600" dirty="0" smtClean="0"/>
              <a:t>и </a:t>
            </a:r>
            <a:r>
              <a:rPr lang="ru-RU" sz="1600" dirty="0"/>
              <a:t>в случаях, установленных настоящим Федеральным законом, нормативными правовыми актами Президента Российской Федерации, Правительства Российской Федерации, федеральных органов исполнительной власти, нормативными актами Банка России.</a:t>
            </a:r>
          </a:p>
          <a:p>
            <a:r>
              <a:rPr lang="ru-RU" sz="1600" dirty="0"/>
              <a:t>2. Законодательством субъекта Российской Федерации может быть предусмотрено установление экспериментального правового режима </a:t>
            </a:r>
            <a:r>
              <a:rPr lang="ru-RU" sz="1600" dirty="0" smtClean="0"/>
              <a:t>в </a:t>
            </a:r>
            <a:r>
              <a:rPr lang="ru-RU" sz="1600" dirty="0"/>
              <a:t>субъекте Российской Федерации, в том числе порядок его установления, </a:t>
            </a:r>
            <a:r>
              <a:rPr lang="ru-RU" sz="1600" dirty="0" smtClean="0"/>
              <a:t>в </a:t>
            </a:r>
            <a:r>
              <a:rPr lang="ru-RU" sz="1600" dirty="0"/>
              <a:t>рамках полномочий органов государственной власти субъектов Российской Федерации по предметам ведения субъектов Российской Федерации и полномочий органов государственной власти субъектов Российской Федерации по предметам совместного ведения Российской Федерации и субъектов Российской Федерации.</a:t>
            </a:r>
          </a:p>
          <a:p>
            <a:r>
              <a:rPr lang="ru-RU" sz="1600" dirty="0"/>
              <a:t>3. Вред, причиненный личности или имуществу гражданина либо имуществу юридического лица при реализации экспериментального правового режима, в том числе правомерными действиями субъекта экспериментального правового режима, подлежит возмещению лицом, причинившим вред, в соответствии с гражданским законодательством Российской Федерации. Программа экспериментального правового режима может предусматривать требование к субъекту экспериментального правового режима о необходимости страхования гражданской ответственности указанного субъекта за причинение вреда при реализации экспериментального правового режима.</a:t>
            </a:r>
          </a:p>
          <a:p>
            <a:r>
              <a:rPr lang="ru-RU" sz="1600" i="1" dirty="0" smtClean="0"/>
              <a:t>Части 4 – 6 устанавливают ограничения на возможность использования </a:t>
            </a:r>
            <a:r>
              <a:rPr lang="ru-RU" sz="1600" i="1" dirty="0" err="1" smtClean="0"/>
              <a:t>эксперименталь-ного</a:t>
            </a:r>
            <a:r>
              <a:rPr lang="ru-RU" sz="1600" i="1" dirty="0" smtClean="0"/>
              <a:t> </a:t>
            </a:r>
            <a:r>
              <a:rPr lang="ru-RU" sz="1600" i="1" dirty="0"/>
              <a:t>правового </a:t>
            </a:r>
            <a:r>
              <a:rPr lang="ru-RU" sz="1600" i="1" dirty="0" smtClean="0"/>
              <a:t>режима, указывают </a:t>
            </a:r>
            <a:r>
              <a:rPr lang="ru-RU" sz="1600" i="1" dirty="0"/>
              <a:t>на </a:t>
            </a:r>
            <a:r>
              <a:rPr lang="ru-RU" sz="1600" i="1" dirty="0" smtClean="0"/>
              <a:t>возможные риски и гарантии </a:t>
            </a:r>
            <a:r>
              <a:rPr lang="ru-RU" sz="1600" i="1" dirty="0"/>
              <a:t>защиты прав лиц, вступающих </a:t>
            </a:r>
            <a:r>
              <a:rPr lang="ru-RU" sz="1600" i="1" dirty="0" smtClean="0"/>
              <a:t>в </a:t>
            </a:r>
            <a:r>
              <a:rPr lang="ru-RU" sz="1600" i="1" dirty="0"/>
              <a:t>правоотношения с субъектом экспериментального правового </a:t>
            </a:r>
            <a:r>
              <a:rPr lang="ru-RU" sz="1600" i="1" dirty="0" smtClean="0"/>
              <a:t>режима .</a:t>
            </a:r>
            <a:endParaRPr lang="ru-RU" sz="1600" i="1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22668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>УКАЗ</a:t>
            </a:r>
            <a:br>
              <a:rPr lang="ru-RU" sz="2000" dirty="0" smtClean="0"/>
            </a:br>
            <a:r>
              <a:rPr lang="ru-RU" sz="2000" dirty="0" smtClean="0"/>
              <a:t>ПРЕЗИДЕНТА РОССИЙСКОЙ ФЕДЕРАЦИИ</a:t>
            </a:r>
            <a:br>
              <a:rPr lang="ru-RU" sz="2000" dirty="0" smtClean="0"/>
            </a:br>
            <a:r>
              <a:rPr lang="ru-RU" sz="2000" dirty="0" smtClean="0"/>
              <a:t>О Стратегии развития информационного общества в Российской Федерации на 2017-2030 годы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4900" dirty="0"/>
              <a:t>В целях обеспечения условий для формирования в Российской Федерации общества знаний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900" dirty="0"/>
              <a:t>постановляю: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900" dirty="0"/>
              <a:t>1. Утвердить прилагаемую Стратегию развития информационного общества в Российской Федерации на 2017-2030 годы.</a:t>
            </a:r>
          </a:p>
          <a:p>
            <a:pPr marL="0" indent="0">
              <a:buNone/>
            </a:pPr>
            <a:endParaRPr lang="ru-RU" sz="4900" dirty="0"/>
          </a:p>
          <a:p>
            <a:pPr marL="0" indent="0">
              <a:buNone/>
            </a:pPr>
            <a:r>
              <a:rPr lang="ru-RU" dirty="0"/>
              <a:t>2. Правительству Российской Федерации утвердить до 1 октября 2017 г. перечень показателей реализации Стратегии развития информационного общества в Российской Федерации на 2017-2030 годы (далее - Стратегия) и план ее реализации.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Правительству Российской Федерации в 6-месячный срок: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а) внести изменения в документы стратегического планирования в соответствии со Стратегией;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б) обеспечить внесение изменений в документы стратегического планирования федеральных органов исполнительной власти в соответствии со Стратегией.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 Рекомендовать органам государственной власти субъектов Российской Федерации и органам местного самоуправления внести изменения в документы стратегического планирования в соответствии со Стратегией.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5. Признать утратившей силу Стратегию развития информационного общества в Российской Федерации, утвержденную Президентом Российской Федерации 7 февраля 2008 г. N Пр-212.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6. Настоящий Указ вступает в силу со дня его подписания.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900" dirty="0"/>
              <a:t>Президент</a:t>
            </a:r>
          </a:p>
          <a:p>
            <a:pPr marL="0" indent="0">
              <a:buNone/>
            </a:pPr>
            <a:r>
              <a:rPr lang="ru-RU" sz="4900" dirty="0"/>
              <a:t>Российской Федерации</a:t>
            </a:r>
          </a:p>
          <a:p>
            <a:pPr marL="0" indent="0">
              <a:buNone/>
            </a:pPr>
            <a:r>
              <a:rPr lang="ru-RU" sz="4900" dirty="0" err="1"/>
              <a:t>В.Путин</a:t>
            </a:r>
            <a:endParaRPr lang="ru-RU" sz="4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35663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Риски, связанные </a:t>
            </a:r>
            <a:r>
              <a:rPr lang="ru-RU" sz="2800" b="1" dirty="0"/>
              <a:t>с </a:t>
            </a:r>
            <a:r>
              <a:rPr lang="ru-RU" sz="2800" b="1" dirty="0" smtClean="0"/>
              <a:t>реализацией </a:t>
            </a:r>
            <a:r>
              <a:rPr lang="ru-RU" sz="2800" b="1" dirty="0"/>
              <a:t>экспериментального правового режима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5. Предметом специального регулирования не могут быть правоотношения в сферах деятельности, связанной с высоким риском нанесения ущерба жизненно важным интересам личности, </a:t>
            </a:r>
            <a:r>
              <a:rPr lang="ru-RU" dirty="0" smtClean="0"/>
              <a:t>общества и </a:t>
            </a:r>
            <a:r>
              <a:rPr lang="ru-RU" dirty="0"/>
              <a:t>государства, в том числе в сферах защиты государственной тайны, обеспечения безопасности критической информационной инфраструктуры Российской Федерации, а также в связи с возможным внедрением в оборот товаров (работ, услуг), оборот которых ограничен или запрещен. </a:t>
            </a:r>
          </a:p>
          <a:p>
            <a:r>
              <a:rPr lang="ru-RU" dirty="0"/>
              <a:t>6. Федеральными законами могут быть предусмотрены дополнительные гарантии защиты прав лиц, вступающих </a:t>
            </a:r>
            <a:r>
              <a:rPr lang="ru-RU" dirty="0" smtClean="0"/>
              <a:t>в </a:t>
            </a:r>
            <a:r>
              <a:rPr lang="ru-RU" dirty="0"/>
              <a:t>правоотношения с субъектом экспериментального правового </a:t>
            </a:r>
            <a:r>
              <a:rPr lang="ru-RU" dirty="0" smtClean="0"/>
              <a:t>режима, в </a:t>
            </a:r>
            <a:r>
              <a:rPr lang="ru-RU" dirty="0"/>
              <a:t>том числе в части их информирования о специальном регулировании, </a:t>
            </a:r>
            <a:r>
              <a:rPr lang="ru-RU" dirty="0" smtClean="0"/>
              <a:t>о </a:t>
            </a:r>
            <a:r>
              <a:rPr lang="ru-RU" dirty="0"/>
              <a:t>возможности отказа от вступления в указанные правоотношения.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2960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/>
              <a:t>Статья 20.	Вступление настоящего Федерального закона в </a:t>
            </a:r>
            <a:r>
              <a:rPr lang="ru-RU" sz="2800" b="1" dirty="0" smtClean="0"/>
              <a:t>силу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Настоящий Федеральный закон вступает в силу по истечении </a:t>
            </a:r>
            <a:r>
              <a:rPr lang="ru-RU" dirty="0" smtClean="0"/>
              <a:t>ста </a:t>
            </a:r>
            <a:r>
              <a:rPr lang="ru-RU" dirty="0"/>
              <a:t>восьмидесяти дней после дня его официального опубликования.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82833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/>
              <a:t>П Е Р Е Ч Е Н Ь</a:t>
            </a:r>
            <a:br>
              <a:rPr lang="ru-RU" sz="1800" dirty="0"/>
            </a:br>
            <a:r>
              <a:rPr lang="ru-RU" sz="1800" dirty="0"/>
              <a:t>федеральных законов, подлежащих признанию утратившими силу,</a:t>
            </a:r>
            <a:br>
              <a:rPr lang="ru-RU" sz="1800" dirty="0"/>
            </a:br>
            <a:r>
              <a:rPr lang="ru-RU" sz="1800" dirty="0"/>
              <a:t>приостановлению, изменению или принятию в связи принятием</a:t>
            </a:r>
            <a:br>
              <a:rPr lang="ru-RU" sz="1800" dirty="0"/>
            </a:br>
            <a:r>
              <a:rPr lang="ru-RU" sz="1800" dirty="0"/>
              <a:t>Федерального закона "Об экспериментальных правовых режимах</a:t>
            </a:r>
            <a:br>
              <a:rPr lang="ru-RU" sz="1800" dirty="0"/>
            </a:br>
            <a:r>
              <a:rPr lang="ru-RU" sz="1800" dirty="0"/>
              <a:t>в сфере цифровых инноваций в Российской Федерации"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19256" cy="40653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Принятие Федерального закона "Об </a:t>
            </a:r>
            <a:r>
              <a:rPr lang="ru-RU" dirty="0" err="1" smtClean="0"/>
              <a:t>эксперименталь-ных</a:t>
            </a:r>
            <a:r>
              <a:rPr lang="ru-RU" dirty="0" smtClean="0"/>
              <a:t> правовых режимах </a:t>
            </a:r>
            <a:r>
              <a:rPr lang="ru-RU" dirty="0"/>
              <a:t>в сфере цифровых инноваций в Российской Федерации" </a:t>
            </a:r>
            <a:r>
              <a:rPr lang="ru-RU" dirty="0" smtClean="0"/>
              <a:t>потребует внесения </a:t>
            </a:r>
            <a:r>
              <a:rPr lang="ru-RU" dirty="0"/>
              <a:t>изменений в </a:t>
            </a:r>
            <a:r>
              <a:rPr lang="ru-RU" dirty="0" smtClean="0"/>
              <a:t>18 федеральных законов, в </a:t>
            </a:r>
            <a:r>
              <a:rPr lang="ru-RU" dirty="0" err="1" smtClean="0"/>
              <a:t>т.ч</a:t>
            </a:r>
            <a:r>
              <a:rPr lang="ru-RU" dirty="0" smtClean="0"/>
              <a:t>. в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Федеральный закон от 29 декабря 2012 г. № 27Э-ФЗ "Об </a:t>
            </a:r>
            <a:r>
              <a:rPr lang="ru-RU" dirty="0" smtClean="0"/>
              <a:t>образовании в </a:t>
            </a:r>
            <a:r>
              <a:rPr lang="ru-RU" dirty="0"/>
              <a:t>Российской </a:t>
            </a:r>
            <a:r>
              <a:rPr lang="ru-RU" dirty="0" smtClean="0"/>
              <a:t>Федерации«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Соответствующие законопроекты пока не вносились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30854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929579-7 "О внесении изменений в Федеральный закон "О науке и государственной научно-технической политике"  (в части поддержки </a:t>
            </a:r>
            <a:r>
              <a:rPr lang="ru-RU" sz="2400" dirty="0" err="1" smtClean="0"/>
              <a:t>высокорисковых</a:t>
            </a:r>
            <a:r>
              <a:rPr lang="ru-RU" sz="2400" dirty="0" smtClean="0"/>
              <a:t> инновационных и технологических проектов)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200" u="sng" dirty="0" smtClean="0"/>
              <a:t>Подготовлен к 1 чтению </a:t>
            </a:r>
            <a:r>
              <a:rPr lang="ru-RU" sz="2200" dirty="0" smtClean="0"/>
              <a:t>в Государственной Думе</a:t>
            </a:r>
          </a:p>
          <a:p>
            <a:r>
              <a:rPr lang="ru-RU" sz="2200" u="sng" dirty="0" smtClean="0"/>
              <a:t>Цель</a:t>
            </a:r>
            <a:r>
              <a:rPr lang="ru-RU" sz="2200" dirty="0" smtClean="0"/>
              <a:t> – формирование единой системы принципов осуществления государственной поддержки инновационной деятельности, реализации </a:t>
            </a:r>
            <a:r>
              <a:rPr lang="ru-RU" sz="2200" dirty="0" err="1" smtClean="0"/>
              <a:t>высокорискованных</a:t>
            </a:r>
            <a:r>
              <a:rPr lang="ru-RU" sz="2200" dirty="0" smtClean="0"/>
              <a:t> технологических проектов и снижения рисков необоснованного уголовного преследования субъектов, осуществляющих инновационную деятельность. </a:t>
            </a:r>
          </a:p>
          <a:p>
            <a:r>
              <a:rPr lang="ru-RU" sz="2200" u="sng" dirty="0" smtClean="0"/>
              <a:t>Существенные изменения для граждан</a:t>
            </a:r>
            <a:r>
              <a:rPr lang="ru-RU" sz="2200" dirty="0" smtClean="0"/>
              <a:t>: Обеспечение единой системы принципов осуществления государственной поддержки инновационной деятельности, реализации </a:t>
            </a:r>
            <a:r>
              <a:rPr lang="ru-RU" sz="2200" dirty="0" err="1" smtClean="0"/>
              <a:t>высокорискованных</a:t>
            </a:r>
            <a:r>
              <a:rPr lang="ru-RU" sz="2200" dirty="0" smtClean="0"/>
              <a:t> технологических проектов. Увеличение объема венчурных инвестиций в инновационные проекты, особенно на ранних стадиях их жизненного цикла, а также ускорение развития </a:t>
            </a:r>
            <a:r>
              <a:rPr lang="ru-RU" sz="2200" dirty="0" err="1" smtClean="0"/>
              <a:t>высокорискованных</a:t>
            </a:r>
            <a:r>
              <a:rPr lang="ru-RU" sz="2200" dirty="0" smtClean="0"/>
              <a:t> технологических проектов, их перехода на более зрелые стадии.</a:t>
            </a:r>
          </a:p>
          <a:p>
            <a:r>
              <a:rPr lang="ru-RU" sz="2200" u="sng" dirty="0" smtClean="0"/>
              <a:t>Существенные изменения для работников науки</a:t>
            </a:r>
            <a:r>
              <a:rPr lang="ru-RU" sz="2200" dirty="0" smtClean="0"/>
              <a:t>: снижаются риски необоснованного привлечения к ответственности за отрицательные результаты</a:t>
            </a:r>
          </a:p>
          <a:p>
            <a:r>
              <a:rPr lang="ru-RU" sz="2200" u="sng" dirty="0" smtClean="0"/>
              <a:t>Предложения о реакции Профсоюза на законопроект</a:t>
            </a:r>
            <a:r>
              <a:rPr lang="ru-RU" sz="2200" dirty="0" smtClean="0"/>
              <a:t>: принять к сведению.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58582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728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Быстрый поиск законопроектов в базе Государственной Думы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sozd.duma.gov.ru/oz#data_source_tab_b</a:t>
            </a:r>
            <a:endParaRPr lang="ru-RU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Связь с рабочей группой: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rkk-nauka@inbox.ru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29138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341868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759897-7 «О едином федеральном информационном регистре, содержащем сведения о населении Российской Федерации»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1399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ru-RU" sz="2400" u="sng" dirty="0" smtClean="0"/>
              <a:t>Принят Государственной Думой</a:t>
            </a:r>
            <a:r>
              <a:rPr lang="ru-RU" sz="2400" dirty="0" smtClean="0"/>
              <a:t> </a:t>
            </a:r>
          </a:p>
          <a:p>
            <a:r>
              <a:rPr lang="ru-RU" sz="2400" u="sng" dirty="0"/>
              <a:t>Цель формирования и ведения </a:t>
            </a:r>
            <a:r>
              <a:rPr lang="ru-RU" sz="2400" u="sng" dirty="0" smtClean="0"/>
              <a:t>регистра </a:t>
            </a:r>
            <a:r>
              <a:rPr lang="ru-RU" sz="2400" dirty="0" smtClean="0"/>
              <a:t>– создание системы учета </a:t>
            </a:r>
            <a:r>
              <a:rPr lang="ru-RU" sz="2400" dirty="0"/>
              <a:t>сведений о населении, обеспечивающей их актуальность и  достоверность.</a:t>
            </a:r>
            <a:endParaRPr lang="ru-RU" sz="2400" dirty="0" smtClean="0"/>
          </a:p>
          <a:p>
            <a:r>
              <a:rPr lang="ru-RU" sz="2400" u="sng" dirty="0" smtClean="0"/>
              <a:t>Существенные изменения </a:t>
            </a:r>
            <a:r>
              <a:rPr lang="ru-RU" sz="2400" dirty="0" smtClean="0"/>
              <a:t>для граждан: единый централизованный </a:t>
            </a:r>
            <a:r>
              <a:rPr lang="ru-RU" sz="2400" dirty="0"/>
              <a:t>информационный ресурс, содержащий базовые </a:t>
            </a:r>
            <a:r>
              <a:rPr lang="ru-RU" sz="2400" dirty="0" smtClean="0"/>
              <a:t>сведения о людях, проживающих в  </a:t>
            </a:r>
            <a:r>
              <a:rPr lang="ru-RU" sz="2400" dirty="0"/>
              <a:t>Российской Федерации, а также предоставляющий </a:t>
            </a:r>
            <a:r>
              <a:rPr lang="ru-RU" sz="2400" dirty="0" smtClean="0"/>
              <a:t>возможность путем </a:t>
            </a:r>
            <a:r>
              <a:rPr lang="ru-RU" sz="2400" dirty="0"/>
              <a:t>информационного взаимодействия с иными </a:t>
            </a:r>
            <a:r>
              <a:rPr lang="ru-RU" sz="2400" dirty="0" smtClean="0"/>
              <a:t>информационными ресурсами </a:t>
            </a:r>
            <a:r>
              <a:rPr lang="ru-RU" sz="2400" dirty="0"/>
              <a:t>получения полных и достоверных сведений о физическом </a:t>
            </a:r>
            <a:r>
              <a:rPr lang="ru-RU" sz="2400" dirty="0" smtClean="0"/>
              <a:t>лице</a:t>
            </a:r>
            <a:endParaRPr lang="ru-RU" sz="2400" dirty="0"/>
          </a:p>
          <a:p>
            <a:r>
              <a:rPr lang="ru-RU" sz="2400" u="sng" dirty="0" smtClean="0"/>
              <a:t>Существенные изменения </a:t>
            </a:r>
            <a:r>
              <a:rPr lang="ru-RU" sz="2400" dirty="0" smtClean="0"/>
              <a:t>для работников науки: предусматривает внесение изменений в закон №127-фз           «О науке и государственной научно-технической политике»</a:t>
            </a:r>
          </a:p>
          <a:p>
            <a:r>
              <a:rPr lang="ru-RU" sz="2400" u="sng" dirty="0" smtClean="0"/>
              <a:t>Предложения о реакции Профсоюза </a:t>
            </a:r>
            <a:r>
              <a:rPr lang="ru-RU" sz="2400" dirty="0" smtClean="0"/>
              <a:t>на законопроект – в проекте Постановления президиума ЦС</a:t>
            </a:r>
          </a:p>
        </p:txBody>
      </p:sp>
    </p:spTree>
    <p:extLst>
      <p:ext uri="{BB962C8B-B14F-4D97-AF65-F5344CB8AC3E}">
        <p14:creationId xmlns:p14="http://schemas.microsoft.com/office/powerpoint/2010/main" xmlns="" val="342501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Федеральный регистр сведений о населении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/>
              <a:t>представляет </a:t>
            </a:r>
            <a:r>
              <a:rPr lang="ru-RU" sz="2200" dirty="0"/>
              <a:t>собой совокупность сведений о населении Российской Федерации, сформированных в соответствии с </a:t>
            </a:r>
            <a:r>
              <a:rPr lang="ru-RU" sz="2200" dirty="0" smtClean="0"/>
              <a:t>данным </a:t>
            </a:r>
            <a:r>
              <a:rPr lang="ru-RU" sz="2200" dirty="0"/>
              <a:t>Федеральным законом на основе сведений о гражданах Российской Федерации, </a:t>
            </a:r>
            <a:r>
              <a:rPr lang="ru-RU" sz="2200" dirty="0" smtClean="0"/>
              <a:t>об </a:t>
            </a:r>
            <a:r>
              <a:rPr lang="ru-RU" sz="2200" dirty="0"/>
              <a:t>иностранных гражданах и лицах без гражданства, временно или постоянно проживающих в Российской Федерации, либо признанных беженцами или получивших временное убежище на территории Российской Федерации, а также об  иностранных гражданах, временно пребывающих в Российской Федерации и осуществляющих в установленном порядке трудовую </a:t>
            </a:r>
            <a:r>
              <a:rPr lang="ru-RU" sz="2200" dirty="0" smtClean="0"/>
              <a:t>деятельность, </a:t>
            </a:r>
            <a:r>
              <a:rPr lang="ru-RU" sz="2200" dirty="0"/>
              <a:t>которые содержатся в  государственных информационных системах органов государственной власти Российской Федерации, органов управления государственными </a:t>
            </a:r>
            <a:r>
              <a:rPr lang="ru-RU" sz="2200" dirty="0" smtClean="0"/>
              <a:t>внебюджетными </a:t>
            </a:r>
            <a:r>
              <a:rPr lang="ru-RU" sz="2200" dirty="0"/>
              <a:t>фондами.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96602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Из Федерального закона </a:t>
            </a:r>
            <a:r>
              <a:rPr lang="ru-RU" sz="2400" dirty="0"/>
              <a:t>от 27.07.2006 N 152-ФЗ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ред. от 31.12.2017) "О персональных данных"</a:t>
            </a:r>
            <a:br>
              <a:rPr lang="ru-RU" sz="2400" dirty="0"/>
            </a:br>
            <a:r>
              <a:rPr lang="ru-RU" sz="2400" b="1" dirty="0"/>
              <a:t>Статья 13. Особенности обработки персональных данных в государственных или муниципальных информационных системах персональных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91264" cy="41764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800" dirty="0" smtClean="0"/>
              <a:t>4</a:t>
            </a:r>
            <a:r>
              <a:rPr lang="ru-RU" sz="2800" dirty="0"/>
              <a:t>. В целях обеспечения реализации прав субъектов персональных данных в связи с обработкой их персональных данных в государственных или муниципальных информационных системах персональных данных может быть создан государственный регистр населения, правовой статус которого и порядок работы с которым устанавливаются федеральным законом.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02554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/>
              <a:t>Сведения, содержащиеся в федеральном </a:t>
            </a:r>
            <a:r>
              <a:rPr lang="ru-RU" sz="2800" b="1" dirty="0" smtClean="0"/>
              <a:t>регистре, </a:t>
            </a:r>
            <a:r>
              <a:rPr lang="ru-RU" sz="2800" b="1" dirty="0"/>
              <a:t>используются в </a:t>
            </a:r>
            <a:r>
              <a:rPr lang="ru-RU" sz="2800" b="1" dirty="0" smtClean="0"/>
              <a:t>целях (часть 2 ст.4):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00" b="1" dirty="0"/>
              <a:t>1)  совершенствования предоставления государственных </a:t>
            </a:r>
            <a:r>
              <a:rPr lang="ru-RU" sz="1300" b="1" dirty="0" smtClean="0"/>
              <a:t>и </a:t>
            </a:r>
            <a:r>
              <a:rPr lang="ru-RU" sz="1300" b="1" dirty="0"/>
              <a:t>муниципальных услуг и выполнения государственных и муниципальных функций, в том числе в электронной форме;</a:t>
            </a:r>
          </a:p>
          <a:p>
            <a:pPr marL="0" indent="0">
              <a:buNone/>
            </a:pPr>
            <a:r>
              <a:rPr lang="ru-RU" sz="1300" dirty="0"/>
              <a:t>2)  реализации государственной политики в сфере социально-экономического развития, защиты прав и законных интересов граждан Российской Федерации и иностранных граждан, находящихся в Российской Федерации, а также обеспечения национальной безопасности Российской Федерации;</a:t>
            </a:r>
          </a:p>
          <a:p>
            <a:pPr marL="0" indent="0">
              <a:buNone/>
            </a:pPr>
            <a:r>
              <a:rPr lang="ru-RU" sz="1300" b="1" dirty="0"/>
              <a:t>3)  обеспечения актуальности и достоверности информационных ресурсов органов государственной власти Российской Федерации, органов государственной власти субъектов Российской Федерации, органов местного самоуправления, органов управления государственными внебюджетными фондами, содержащих сведения о населении Российской Федерации (за исключением информационных ресурсов, сведения которых используются в соответствии с настоящим Федеральным законом для формирования и ведения федерального регистра сведений о населении) (далее  –  иные государственные и  муниципальные информационные ресурсы), и обеспечения возможности выявления изменений содержащихся в них сведений о  населении Российской Федерации путем приведения указанных сведений в соответствие со сведениями, содержащимися в  федеральном регистре сведений о населении;</a:t>
            </a:r>
          </a:p>
          <a:p>
            <a:pPr marL="0" indent="0">
              <a:buNone/>
            </a:pPr>
            <a:r>
              <a:rPr lang="ru-RU" sz="1300" dirty="0"/>
              <a:t>4)  официального статистического учета населения;</a:t>
            </a:r>
          </a:p>
          <a:p>
            <a:pPr marL="0" indent="0">
              <a:buNone/>
            </a:pPr>
            <a:r>
              <a:rPr lang="ru-RU" sz="1300" dirty="0"/>
              <a:t>5)  реализации полномочий субъектов Российской Федерации </a:t>
            </a:r>
            <a:r>
              <a:rPr lang="ru-RU" sz="1300" dirty="0" smtClean="0"/>
              <a:t>по </a:t>
            </a:r>
            <a:r>
              <a:rPr lang="ru-RU" sz="1300" dirty="0"/>
              <a:t>предметам совместного ведения Российской Федерации и субъектов Российской Федерации и по предметам ведения субъектов Российской Федерации, полномочий Российской Федерации, переданных субъектам Российской Федерации, а также полномочий органов местного самоуправления для решения вопросов местного значения;</a:t>
            </a:r>
          </a:p>
          <a:p>
            <a:pPr marL="0" indent="0">
              <a:buNone/>
            </a:pPr>
            <a:r>
              <a:rPr lang="ru-RU" sz="1300" dirty="0"/>
              <a:t>6)  составления и реализации государственных и  муниципальных программ, подготовки проектов бюджетов бюджетной системы Российской Федерации и в иных целях государственного и  муниципального управления;</a:t>
            </a:r>
          </a:p>
          <a:p>
            <a:pPr marL="0" indent="0">
              <a:buNone/>
            </a:pPr>
            <a:r>
              <a:rPr lang="ru-RU" sz="1300" b="1" dirty="0"/>
              <a:t>7)  осуществления полномочий избирательных комиссий, комиссий референдума, предусмотренных законодательством Российской Федерации о выборах и референдумах;</a:t>
            </a:r>
          </a:p>
          <a:p>
            <a:pPr marL="0" indent="0">
              <a:buNone/>
            </a:pPr>
            <a:r>
              <a:rPr lang="ru-RU" sz="1300" b="1" dirty="0"/>
              <a:t>8)  совершения нотариальных действий от имени Российской Федерации.</a:t>
            </a:r>
          </a:p>
          <a:p>
            <a:pPr marL="0" indent="0">
              <a:buNone/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xmlns="" val="384692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/>
              <a:t>Сведения, включаемые в федеральный регистр сведений о населении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 федеральный регистр сведений о населении включаются предусмотренные </a:t>
            </a:r>
            <a:r>
              <a:rPr lang="ru-RU" dirty="0" smtClean="0"/>
              <a:t>данным </a:t>
            </a:r>
            <a:r>
              <a:rPr lang="ru-RU" dirty="0"/>
              <a:t>Федеральным </a:t>
            </a:r>
            <a:r>
              <a:rPr lang="ru-RU" dirty="0" smtClean="0"/>
              <a:t>законом:</a:t>
            </a:r>
          </a:p>
          <a:p>
            <a:r>
              <a:rPr lang="ru-RU" dirty="0" smtClean="0"/>
              <a:t> </a:t>
            </a:r>
            <a:r>
              <a:rPr lang="ru-RU" dirty="0"/>
              <a:t>актуальные и  достоверные сведения о </a:t>
            </a:r>
            <a:r>
              <a:rPr lang="ru-RU" dirty="0" smtClean="0"/>
              <a:t>каждом физическом лице (10 позиций) </a:t>
            </a:r>
          </a:p>
          <a:p>
            <a:r>
              <a:rPr lang="ru-RU" dirty="0" smtClean="0"/>
              <a:t>информация</a:t>
            </a:r>
            <a:r>
              <a:rPr lang="ru-RU" dirty="0"/>
              <a:t>, позволяющая идентифицировать такие сведения в </a:t>
            </a:r>
            <a:r>
              <a:rPr lang="ru-RU" dirty="0" smtClean="0"/>
              <a:t>государственных </a:t>
            </a:r>
            <a:r>
              <a:rPr lang="ru-RU" dirty="0"/>
              <a:t>информационных системах </a:t>
            </a:r>
            <a:r>
              <a:rPr lang="ru-RU" dirty="0" smtClean="0"/>
              <a:t>(идентификаторы – 14 позиций, в </a:t>
            </a:r>
            <a:r>
              <a:rPr lang="ru-RU" dirty="0" err="1" smtClean="0"/>
              <a:t>т.ч</a:t>
            </a:r>
            <a:r>
              <a:rPr lang="ru-RU" dirty="0" smtClean="0"/>
              <a:t>. неизменяемый идентификатор учетной </a:t>
            </a:r>
            <a:r>
              <a:rPr lang="ru-RU" dirty="0"/>
              <a:t>записи физического лица в федеральной государственной информационной системе «Единая система идентификации и  </a:t>
            </a:r>
            <a:r>
              <a:rPr lang="ru-RU" dirty="0" smtClean="0"/>
              <a:t>аутентификации», а также идентификатор родословной - родителей </a:t>
            </a:r>
            <a:r>
              <a:rPr lang="ru-RU" dirty="0"/>
              <a:t>физического лица, </a:t>
            </a:r>
            <a:r>
              <a:rPr lang="ru-RU" dirty="0" smtClean="0"/>
              <a:t>супруга</a:t>
            </a:r>
            <a:r>
              <a:rPr lang="ru-RU" dirty="0"/>
              <a:t> (</a:t>
            </a:r>
            <a:r>
              <a:rPr lang="ru-RU" dirty="0" smtClean="0"/>
              <a:t>супруги) </a:t>
            </a:r>
            <a:r>
              <a:rPr lang="ru-RU" dirty="0"/>
              <a:t>физического лица, </a:t>
            </a:r>
            <a:r>
              <a:rPr lang="ru-RU" dirty="0" smtClean="0"/>
              <a:t>ребенка </a:t>
            </a:r>
            <a:r>
              <a:rPr lang="ru-RU" dirty="0"/>
              <a:t>(</a:t>
            </a:r>
            <a:r>
              <a:rPr lang="ru-RU" dirty="0" smtClean="0"/>
              <a:t>детей) 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2758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4993</Words>
  <Application>Microsoft Office PowerPoint</Application>
  <PresentationFormat>Экран (4:3)</PresentationFormat>
  <Paragraphs>266</Paragraphs>
  <Slides>45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О планируемых изменениях в законодательстве Российской Федерации</vt:lpstr>
      <vt:lpstr>Во время борьбы с коронавирусом Правительство РФ активизировало принятие ряда законопроектов  в области цифровых технологий </vt:lpstr>
      <vt:lpstr>Слайд 3</vt:lpstr>
      <vt:lpstr>УКАЗ ПРЕЗИДЕНТА РОССИЙСКОЙ ФЕДЕРАЦИИ О Стратегии развития информационного общества в Российской Федерации на 2017-2030 годы</vt:lpstr>
      <vt:lpstr> 759897-7 «О едином федеральном информационном регистре, содержащем сведения о населении Российской Федерации» </vt:lpstr>
      <vt:lpstr>Федеральный регистр сведений о населении</vt:lpstr>
      <vt:lpstr>Из Федерального закона от 27.07.2006 N 152-ФЗ  (ред. от 31.12.2017) "О персональных данных" Статья 13. Особенности обработки персональных данных в государственных или муниципальных информационных системах персональных данных</vt:lpstr>
      <vt:lpstr>Сведения, содержащиеся в федеральном регистре, используются в целях (часть 2 ст.4):</vt:lpstr>
      <vt:lpstr>Сведения, включаемые в федеральный регистр сведений о населении</vt:lpstr>
      <vt:lpstr>В федеральный регистр сведений о населении включаются:</vt:lpstr>
      <vt:lpstr>Слайд 11</vt:lpstr>
      <vt:lpstr>Порядок формирования и ведения федерального регистра сведений о населении</vt:lpstr>
      <vt:lpstr>Статья 10. Органы и организации, осуществляющие представление сведений для формирования и ведения федерального регистра сведений о населении</vt:lpstr>
      <vt:lpstr>Схема предоставления госуслуг без и с ЕФИР</vt:lpstr>
      <vt:lpstr>Статья 11. Предоставление сведений, содержащихся в федеральном регистре сведений о населении</vt:lpstr>
      <vt:lpstr>Слайд 16</vt:lpstr>
      <vt:lpstr>Переходный период (статья 13) – от опубликования ФЗ до 31.12.2025  -для формирования и отладки процессов ведения федерального регистра сведений о населении и использования содержащихся в нем сведений</vt:lpstr>
      <vt:lpstr>П Е Р Е Ч Е Н Ь федеральных законов, подлежащих признанию утратившими силу, приостановлению, изменению или принятию в связи с проектом федерального закона "О едином федеральном информационном регистре, содержащем сведения о населении Российской Федерации"</vt:lpstr>
      <vt:lpstr>Изменения в указанные законодательные акты Российской Федерации будут регулировать вопросы:</vt:lpstr>
      <vt:lpstr>896438-7 «О проведении эксперимента по установлению специального регулирования в целях создания необходимых условий для разработки и внедрения технологий искусственного интеллекта в субъекте Российской Федерации - городе федерального значения Москве и внесении изменений в статьи 6 и 10 Федерального закона «О персональных данных»</vt:lpstr>
      <vt:lpstr>Основные понятия</vt:lpstr>
      <vt:lpstr>Слайд 22</vt:lpstr>
      <vt:lpstr>Слайд 23</vt:lpstr>
      <vt:lpstr>Цели, задачи и основные принципы установления экспериментального правового режима, регулирование отношений, возникающих в связи с установлением экспериментального правового режима</vt:lpstr>
      <vt:lpstr>Слайд 25</vt:lpstr>
      <vt:lpstr>Слайд 26</vt:lpstr>
      <vt:lpstr>Срок действия режима (срок проведения эксперимента)</vt:lpstr>
      <vt:lpstr>Полномочия высшего исполнительного органа государственной власти города Москвы в целях установления экспериментального правового режима</vt:lpstr>
      <vt:lpstr>Слайд 29</vt:lpstr>
      <vt:lpstr>Слайд 30</vt:lpstr>
      <vt:lpstr>Статья 5. Приобретение статуса участника экспериментального правового режима</vt:lpstr>
      <vt:lpstr>Риски и угрозы</vt:lpstr>
      <vt:lpstr>922869-7 Об экспериментальных правовых режимах в сфере цифровых инноваций в РФ</vt:lpstr>
      <vt:lpstr>Экспериментальный правовой режим - </vt:lpstr>
      <vt:lpstr>Направления разработки и апробации цифровых инноваций, по которым могут устанавливаться экспериментальные правовые режимы</vt:lpstr>
      <vt:lpstr>Инициативное предложение </vt:lpstr>
      <vt:lpstr>Цели экспериментального правового режима</vt:lpstr>
      <vt:lpstr>Принципы экспериментального правового режима</vt:lpstr>
      <vt:lpstr>Статья 5. Нормативное правовое регулирование экспериментального правового режима</vt:lpstr>
      <vt:lpstr>Риски, связанные с реализацией экспериментального правового режима</vt:lpstr>
      <vt:lpstr>Статья 20. Вступление настоящего Федерального закона в силу</vt:lpstr>
      <vt:lpstr>П Е Р Е Ч Е Н Ь федеральных законов, подлежащих признанию утратившими силу, приостановлению, изменению или принятию в связи принятием Федерального закона "Об экспериментальных правовых режимах в сфере цифровых инноваций в Российской Федерации"</vt:lpstr>
      <vt:lpstr>929579-7 "О внесении изменений в Федеральный закон "О науке и государственной научно-технической политике"  (в части поддержки высокорисковых инновационных и технологических проектов)</vt:lpstr>
      <vt:lpstr>Быстрый поиск законопроектов в базе Государственной Думы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планируемых изменениях в законодательстве Российской Федерации</dc:title>
  <dc:creator>т</dc:creator>
  <cp:lastModifiedBy>Phaw</cp:lastModifiedBy>
  <cp:revision>90</cp:revision>
  <dcterms:created xsi:type="dcterms:W3CDTF">2020-05-22T05:16:52Z</dcterms:created>
  <dcterms:modified xsi:type="dcterms:W3CDTF">2020-05-26T13:58:48Z</dcterms:modified>
</cp:coreProperties>
</file>